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handoutMasterIdLst>
    <p:handoutMasterId r:id="rId30"/>
  </p:handoutMasterIdLst>
  <p:sldIdLst>
    <p:sldId id="256" r:id="rId2"/>
    <p:sldId id="277" r:id="rId3"/>
    <p:sldId id="270" r:id="rId4"/>
    <p:sldId id="284" r:id="rId5"/>
    <p:sldId id="257" r:id="rId6"/>
    <p:sldId id="272" r:id="rId7"/>
    <p:sldId id="266" r:id="rId8"/>
    <p:sldId id="264" r:id="rId9"/>
    <p:sldId id="265" r:id="rId10"/>
    <p:sldId id="282" r:id="rId11"/>
    <p:sldId id="283" r:id="rId12"/>
    <p:sldId id="276" r:id="rId13"/>
    <p:sldId id="273" r:id="rId14"/>
    <p:sldId id="258" r:id="rId15"/>
    <p:sldId id="259" r:id="rId16"/>
    <p:sldId id="262" r:id="rId17"/>
    <p:sldId id="274" r:id="rId18"/>
    <p:sldId id="275" r:id="rId19"/>
    <p:sldId id="261" r:id="rId20"/>
    <p:sldId id="278" r:id="rId21"/>
    <p:sldId id="269" r:id="rId22"/>
    <p:sldId id="280" r:id="rId23"/>
    <p:sldId id="281" r:id="rId24"/>
    <p:sldId id="271" r:id="rId25"/>
    <p:sldId id="285" r:id="rId26"/>
    <p:sldId id="286" r:id="rId27"/>
    <p:sldId id="287"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0" autoAdjust="0"/>
    <p:restoredTop sz="79975" autoAdjust="0"/>
  </p:normalViewPr>
  <p:slideViewPr>
    <p:cSldViewPr>
      <p:cViewPr>
        <p:scale>
          <a:sx n="100" d="100"/>
          <a:sy n="100" d="100"/>
        </p:scale>
        <p:origin x="-41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988BC-0B7E-4D21-9CA8-91C7E17E115F}"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en-US"/>
        </a:p>
      </dgm:t>
    </dgm:pt>
    <dgm:pt modelId="{DB527BED-B9AF-40AF-A01E-B8F1F6E5B9A9}">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2"/>
              </a:solidFill>
            </a:rPr>
            <a:t>February 1, 2013 </a:t>
          </a:r>
        </a:p>
        <a:p>
          <a:r>
            <a:rPr lang="en-US" sz="1600" b="1" dirty="0" smtClean="0">
              <a:solidFill>
                <a:schemeClr val="tx2"/>
              </a:solidFill>
            </a:rPr>
            <a:t>Proposed rule initially released by USDA</a:t>
          </a:r>
        </a:p>
      </dgm:t>
    </dgm:pt>
    <dgm:pt modelId="{6DDEACF4-6B76-4739-81B5-44401262972B}" type="parTrans" cxnId="{95E09A4D-5EED-490D-96D0-B15AF96D18E1}">
      <dgm:prSet/>
      <dgm:spPr/>
      <dgm:t>
        <a:bodyPr/>
        <a:lstStyle/>
        <a:p>
          <a:endParaRPr lang="en-US"/>
        </a:p>
      </dgm:t>
    </dgm:pt>
    <dgm:pt modelId="{D152F708-2F25-4DDC-8DF8-AAAD981D531D}" type="sibTrans" cxnId="{95E09A4D-5EED-490D-96D0-B15AF96D18E1}">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6944AF1B-FB89-40FC-8678-2BECFFACC6E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2"/>
              </a:solidFill>
            </a:rPr>
            <a:t>March 25, 2013</a:t>
          </a:r>
        </a:p>
        <a:p>
          <a:r>
            <a:rPr lang="en-US" sz="1600" b="1" dirty="0" smtClean="0">
              <a:solidFill>
                <a:schemeClr val="tx2"/>
              </a:solidFill>
            </a:rPr>
            <a:t>SNA submitted comments</a:t>
          </a:r>
        </a:p>
        <a:p>
          <a:r>
            <a:rPr lang="en-US" sz="1200" dirty="0" smtClean="0">
              <a:solidFill>
                <a:schemeClr val="tx2"/>
              </a:solidFill>
            </a:rPr>
            <a:t>A competitive foods task force was assembled by SNA, which prepared and submitted comments in response to the call for comments by USDA.</a:t>
          </a:r>
          <a:endParaRPr lang="en-US" sz="1400" dirty="0">
            <a:solidFill>
              <a:schemeClr val="tx2"/>
            </a:solidFill>
          </a:endParaRPr>
        </a:p>
      </dgm:t>
    </dgm:pt>
    <dgm:pt modelId="{BBE6319A-6E34-42D3-9EC3-40987C85AB6A}" type="parTrans" cxnId="{90F3F106-7F9C-4FEC-94A9-B82E9A3415B0}">
      <dgm:prSet/>
      <dgm:spPr/>
      <dgm:t>
        <a:bodyPr/>
        <a:lstStyle/>
        <a:p>
          <a:endParaRPr lang="en-US"/>
        </a:p>
      </dgm:t>
    </dgm:pt>
    <dgm:pt modelId="{5B30B7AA-7D52-4B47-9A2F-0CFFDF9799F4}" type="sibTrans" cxnId="{90F3F106-7F9C-4FEC-94A9-B82E9A3415B0}">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338B4614-8D6B-4C39-9CEC-C20A1D61F64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2"/>
              </a:solidFill>
            </a:rPr>
            <a:t>June 28, 2013</a:t>
          </a:r>
        </a:p>
        <a:p>
          <a:r>
            <a:rPr lang="en-US" sz="1700" b="1" dirty="0" smtClean="0">
              <a:solidFill>
                <a:schemeClr val="tx2"/>
              </a:solidFill>
            </a:rPr>
            <a:t>Interim final rule released by USDA</a:t>
          </a:r>
          <a:endParaRPr lang="en-US" sz="1700" b="1" dirty="0">
            <a:solidFill>
              <a:schemeClr val="tx2"/>
            </a:solidFill>
          </a:endParaRPr>
        </a:p>
      </dgm:t>
    </dgm:pt>
    <dgm:pt modelId="{C59A31D3-2B26-4017-B72F-5299A5C5079D}" type="parTrans" cxnId="{F08AADB8-FB0F-4796-85E1-ACDD41D7BB39}">
      <dgm:prSet/>
      <dgm:spPr/>
      <dgm:t>
        <a:bodyPr/>
        <a:lstStyle/>
        <a:p>
          <a:endParaRPr lang="en-US"/>
        </a:p>
      </dgm:t>
    </dgm:pt>
    <dgm:pt modelId="{2B8BB364-A6EC-4919-A4BD-094B3B7A7971}" type="sibTrans" cxnId="{F08AADB8-FB0F-4796-85E1-ACDD41D7BB39}">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D4983C0C-9004-4A04-881C-C0DEB04D1B5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2"/>
              </a:solidFill>
            </a:rPr>
            <a:t>September 24, 2013</a:t>
          </a:r>
        </a:p>
        <a:p>
          <a:r>
            <a:rPr lang="en-US" sz="1700" b="1" dirty="0" smtClean="0">
              <a:solidFill>
                <a:schemeClr val="tx2"/>
              </a:solidFill>
            </a:rPr>
            <a:t>SNA submitted second round of comments</a:t>
          </a:r>
        </a:p>
        <a:p>
          <a:r>
            <a:rPr lang="en-US" sz="1200" b="0" dirty="0" smtClean="0">
              <a:solidFill>
                <a:schemeClr val="tx2"/>
              </a:solidFill>
            </a:rPr>
            <a:t>The SNA competitive foods task force prepared and submitted additional comments on the interim final rule released by USDA.</a:t>
          </a:r>
          <a:endParaRPr lang="en-US" sz="1200" b="0" dirty="0">
            <a:solidFill>
              <a:schemeClr val="tx2"/>
            </a:solidFill>
          </a:endParaRPr>
        </a:p>
      </dgm:t>
    </dgm:pt>
    <dgm:pt modelId="{AC331338-B2F3-4343-ADC1-77D6656087A1}" type="parTrans" cxnId="{55817017-B604-4378-8734-51F396E5A838}">
      <dgm:prSet/>
      <dgm:spPr/>
      <dgm:t>
        <a:bodyPr/>
        <a:lstStyle/>
        <a:p>
          <a:endParaRPr lang="en-US"/>
        </a:p>
      </dgm:t>
    </dgm:pt>
    <dgm:pt modelId="{07ED2380-A695-430F-9995-8666504E123B}" type="sibTrans" cxnId="{55817017-B604-4378-8734-51F396E5A838}">
      <dgm:prSet/>
      <dgm:spPr/>
      <dgm:t>
        <a:bodyPr/>
        <a:lstStyle/>
        <a:p>
          <a:endParaRPr lang="en-US"/>
        </a:p>
      </dgm:t>
    </dgm:pt>
    <dgm:pt modelId="{A6840913-1920-43F0-91BD-8B7D4929518A}" type="pres">
      <dgm:prSet presAssocID="{B46988BC-0B7E-4D21-9CA8-91C7E17E115F}" presName="diagram" presStyleCnt="0">
        <dgm:presLayoutVars>
          <dgm:dir/>
          <dgm:resizeHandles val="exact"/>
        </dgm:presLayoutVars>
      </dgm:prSet>
      <dgm:spPr/>
      <dgm:t>
        <a:bodyPr/>
        <a:lstStyle/>
        <a:p>
          <a:endParaRPr lang="en-US"/>
        </a:p>
      </dgm:t>
    </dgm:pt>
    <dgm:pt modelId="{D14997E3-0878-4A52-8FA8-9D67FDE78243}" type="pres">
      <dgm:prSet presAssocID="{DB527BED-B9AF-40AF-A01E-B8F1F6E5B9A9}" presName="node" presStyleLbl="node1" presStyleIdx="0" presStyleCnt="4">
        <dgm:presLayoutVars>
          <dgm:bulletEnabled val="1"/>
        </dgm:presLayoutVars>
      </dgm:prSet>
      <dgm:spPr/>
      <dgm:t>
        <a:bodyPr/>
        <a:lstStyle/>
        <a:p>
          <a:endParaRPr lang="en-US"/>
        </a:p>
      </dgm:t>
    </dgm:pt>
    <dgm:pt modelId="{2CBE72C4-453B-4053-B910-E497F60E9E3A}" type="pres">
      <dgm:prSet presAssocID="{D152F708-2F25-4DDC-8DF8-AAAD981D531D}" presName="sibTrans" presStyleLbl="sibTrans2D1" presStyleIdx="0" presStyleCnt="3"/>
      <dgm:spPr/>
      <dgm:t>
        <a:bodyPr/>
        <a:lstStyle/>
        <a:p>
          <a:endParaRPr lang="en-US"/>
        </a:p>
      </dgm:t>
    </dgm:pt>
    <dgm:pt modelId="{361E7933-A34B-45D7-B249-E023C58DEC88}" type="pres">
      <dgm:prSet presAssocID="{D152F708-2F25-4DDC-8DF8-AAAD981D531D}" presName="connectorText" presStyleLbl="sibTrans2D1" presStyleIdx="0" presStyleCnt="3"/>
      <dgm:spPr/>
      <dgm:t>
        <a:bodyPr/>
        <a:lstStyle/>
        <a:p>
          <a:endParaRPr lang="en-US"/>
        </a:p>
      </dgm:t>
    </dgm:pt>
    <dgm:pt modelId="{08088237-4F8E-4A92-8486-13DF54B077D6}" type="pres">
      <dgm:prSet presAssocID="{6944AF1B-FB89-40FC-8678-2BECFFACC6E7}" presName="node" presStyleLbl="node1" presStyleIdx="1" presStyleCnt="4">
        <dgm:presLayoutVars>
          <dgm:bulletEnabled val="1"/>
        </dgm:presLayoutVars>
      </dgm:prSet>
      <dgm:spPr/>
      <dgm:t>
        <a:bodyPr/>
        <a:lstStyle/>
        <a:p>
          <a:endParaRPr lang="en-US"/>
        </a:p>
      </dgm:t>
    </dgm:pt>
    <dgm:pt modelId="{144D3F21-DB88-4061-A7C0-EAC3E1AED291}" type="pres">
      <dgm:prSet presAssocID="{5B30B7AA-7D52-4B47-9A2F-0CFFDF9799F4}" presName="sibTrans" presStyleLbl="sibTrans2D1" presStyleIdx="1" presStyleCnt="3"/>
      <dgm:spPr/>
      <dgm:t>
        <a:bodyPr/>
        <a:lstStyle/>
        <a:p>
          <a:endParaRPr lang="en-US"/>
        </a:p>
      </dgm:t>
    </dgm:pt>
    <dgm:pt modelId="{E5EDAB55-2F06-4964-BFF9-D8B6639AD7D3}" type="pres">
      <dgm:prSet presAssocID="{5B30B7AA-7D52-4B47-9A2F-0CFFDF9799F4}" presName="connectorText" presStyleLbl="sibTrans2D1" presStyleIdx="1" presStyleCnt="3"/>
      <dgm:spPr/>
      <dgm:t>
        <a:bodyPr/>
        <a:lstStyle/>
        <a:p>
          <a:endParaRPr lang="en-US"/>
        </a:p>
      </dgm:t>
    </dgm:pt>
    <dgm:pt modelId="{2F17E1CB-83B8-4C4A-9537-05072F729B7D}" type="pres">
      <dgm:prSet presAssocID="{338B4614-8D6B-4C39-9CEC-C20A1D61F64C}" presName="node" presStyleLbl="node1" presStyleIdx="2" presStyleCnt="4">
        <dgm:presLayoutVars>
          <dgm:bulletEnabled val="1"/>
        </dgm:presLayoutVars>
      </dgm:prSet>
      <dgm:spPr/>
      <dgm:t>
        <a:bodyPr/>
        <a:lstStyle/>
        <a:p>
          <a:endParaRPr lang="en-US"/>
        </a:p>
      </dgm:t>
    </dgm:pt>
    <dgm:pt modelId="{47FEC9C6-1621-4971-9B82-4131CC89ADE3}" type="pres">
      <dgm:prSet presAssocID="{2B8BB364-A6EC-4919-A4BD-094B3B7A7971}" presName="sibTrans" presStyleLbl="sibTrans2D1" presStyleIdx="2" presStyleCnt="3"/>
      <dgm:spPr/>
      <dgm:t>
        <a:bodyPr/>
        <a:lstStyle/>
        <a:p>
          <a:endParaRPr lang="en-US"/>
        </a:p>
      </dgm:t>
    </dgm:pt>
    <dgm:pt modelId="{8397280D-93CE-4385-8B2F-93FA432D238A}" type="pres">
      <dgm:prSet presAssocID="{2B8BB364-A6EC-4919-A4BD-094B3B7A7971}" presName="connectorText" presStyleLbl="sibTrans2D1" presStyleIdx="2" presStyleCnt="3"/>
      <dgm:spPr/>
      <dgm:t>
        <a:bodyPr/>
        <a:lstStyle/>
        <a:p>
          <a:endParaRPr lang="en-US"/>
        </a:p>
      </dgm:t>
    </dgm:pt>
    <dgm:pt modelId="{2D102459-3B60-4420-8264-A85CFA01B8D9}" type="pres">
      <dgm:prSet presAssocID="{D4983C0C-9004-4A04-881C-C0DEB04D1B53}" presName="node" presStyleLbl="node1" presStyleIdx="3" presStyleCnt="4">
        <dgm:presLayoutVars>
          <dgm:bulletEnabled val="1"/>
        </dgm:presLayoutVars>
      </dgm:prSet>
      <dgm:spPr/>
      <dgm:t>
        <a:bodyPr/>
        <a:lstStyle/>
        <a:p>
          <a:endParaRPr lang="en-US"/>
        </a:p>
      </dgm:t>
    </dgm:pt>
  </dgm:ptLst>
  <dgm:cxnLst>
    <dgm:cxn modelId="{EAB4422D-C43B-44C3-A24F-C678AD580817}" type="presOf" srcId="{B46988BC-0B7E-4D21-9CA8-91C7E17E115F}" destId="{A6840913-1920-43F0-91BD-8B7D4929518A}" srcOrd="0" destOrd="0" presId="urn:microsoft.com/office/officeart/2005/8/layout/process5"/>
    <dgm:cxn modelId="{8D19FEAC-E48F-4933-A6B8-FA22743E222B}" type="presOf" srcId="{DB527BED-B9AF-40AF-A01E-B8F1F6E5B9A9}" destId="{D14997E3-0878-4A52-8FA8-9D67FDE78243}" srcOrd="0" destOrd="0" presId="urn:microsoft.com/office/officeart/2005/8/layout/process5"/>
    <dgm:cxn modelId="{5BFBA1E7-2982-40D3-B220-545983FAEB47}" type="presOf" srcId="{D4983C0C-9004-4A04-881C-C0DEB04D1B53}" destId="{2D102459-3B60-4420-8264-A85CFA01B8D9}" srcOrd="0" destOrd="0" presId="urn:microsoft.com/office/officeart/2005/8/layout/process5"/>
    <dgm:cxn modelId="{F08AADB8-FB0F-4796-85E1-ACDD41D7BB39}" srcId="{B46988BC-0B7E-4D21-9CA8-91C7E17E115F}" destId="{338B4614-8D6B-4C39-9CEC-C20A1D61F64C}" srcOrd="2" destOrd="0" parTransId="{C59A31D3-2B26-4017-B72F-5299A5C5079D}" sibTransId="{2B8BB364-A6EC-4919-A4BD-094B3B7A7971}"/>
    <dgm:cxn modelId="{E9C7F5F5-8BCA-4E2B-A823-011F2E076E47}" type="presOf" srcId="{5B30B7AA-7D52-4B47-9A2F-0CFFDF9799F4}" destId="{144D3F21-DB88-4061-A7C0-EAC3E1AED291}" srcOrd="0" destOrd="0" presId="urn:microsoft.com/office/officeart/2005/8/layout/process5"/>
    <dgm:cxn modelId="{55817017-B604-4378-8734-51F396E5A838}" srcId="{B46988BC-0B7E-4D21-9CA8-91C7E17E115F}" destId="{D4983C0C-9004-4A04-881C-C0DEB04D1B53}" srcOrd="3" destOrd="0" parTransId="{AC331338-B2F3-4343-ADC1-77D6656087A1}" sibTransId="{07ED2380-A695-430F-9995-8666504E123B}"/>
    <dgm:cxn modelId="{26AD9D4D-C488-400F-BAFF-0AFB45991139}" type="presOf" srcId="{338B4614-8D6B-4C39-9CEC-C20A1D61F64C}" destId="{2F17E1CB-83B8-4C4A-9537-05072F729B7D}" srcOrd="0" destOrd="0" presId="urn:microsoft.com/office/officeart/2005/8/layout/process5"/>
    <dgm:cxn modelId="{981C3D03-06FB-46A7-8815-0F1D0A637DB9}" type="presOf" srcId="{D152F708-2F25-4DDC-8DF8-AAAD981D531D}" destId="{361E7933-A34B-45D7-B249-E023C58DEC88}" srcOrd="1" destOrd="0" presId="urn:microsoft.com/office/officeart/2005/8/layout/process5"/>
    <dgm:cxn modelId="{66A2884E-98C6-40B5-9CE6-DD3DDC657B8C}" type="presOf" srcId="{5B30B7AA-7D52-4B47-9A2F-0CFFDF9799F4}" destId="{E5EDAB55-2F06-4964-BFF9-D8B6639AD7D3}" srcOrd="1" destOrd="0" presId="urn:microsoft.com/office/officeart/2005/8/layout/process5"/>
    <dgm:cxn modelId="{5FACB299-ADD6-408E-BEC1-210A069572F1}" type="presOf" srcId="{2B8BB364-A6EC-4919-A4BD-094B3B7A7971}" destId="{47FEC9C6-1621-4971-9B82-4131CC89ADE3}" srcOrd="0" destOrd="0" presId="urn:microsoft.com/office/officeart/2005/8/layout/process5"/>
    <dgm:cxn modelId="{90F3F106-7F9C-4FEC-94A9-B82E9A3415B0}" srcId="{B46988BC-0B7E-4D21-9CA8-91C7E17E115F}" destId="{6944AF1B-FB89-40FC-8678-2BECFFACC6E7}" srcOrd="1" destOrd="0" parTransId="{BBE6319A-6E34-42D3-9EC3-40987C85AB6A}" sibTransId="{5B30B7AA-7D52-4B47-9A2F-0CFFDF9799F4}"/>
    <dgm:cxn modelId="{95E09A4D-5EED-490D-96D0-B15AF96D18E1}" srcId="{B46988BC-0B7E-4D21-9CA8-91C7E17E115F}" destId="{DB527BED-B9AF-40AF-A01E-B8F1F6E5B9A9}" srcOrd="0" destOrd="0" parTransId="{6DDEACF4-6B76-4739-81B5-44401262972B}" sibTransId="{D152F708-2F25-4DDC-8DF8-AAAD981D531D}"/>
    <dgm:cxn modelId="{F2ABF4B8-5E4B-4DA8-A70E-A9A0F985EB2E}" type="presOf" srcId="{D152F708-2F25-4DDC-8DF8-AAAD981D531D}" destId="{2CBE72C4-453B-4053-B910-E497F60E9E3A}" srcOrd="0" destOrd="0" presId="urn:microsoft.com/office/officeart/2005/8/layout/process5"/>
    <dgm:cxn modelId="{F04EE72E-983C-402E-833C-B0740B8E68DD}" type="presOf" srcId="{2B8BB364-A6EC-4919-A4BD-094B3B7A7971}" destId="{8397280D-93CE-4385-8B2F-93FA432D238A}" srcOrd="1" destOrd="0" presId="urn:microsoft.com/office/officeart/2005/8/layout/process5"/>
    <dgm:cxn modelId="{E119772C-95C2-4525-A187-784D1C8F806B}" type="presOf" srcId="{6944AF1B-FB89-40FC-8678-2BECFFACC6E7}" destId="{08088237-4F8E-4A92-8486-13DF54B077D6}" srcOrd="0" destOrd="0" presId="urn:microsoft.com/office/officeart/2005/8/layout/process5"/>
    <dgm:cxn modelId="{A3677D8F-8D09-4278-907A-3A66997D3C7E}" type="presParOf" srcId="{A6840913-1920-43F0-91BD-8B7D4929518A}" destId="{D14997E3-0878-4A52-8FA8-9D67FDE78243}" srcOrd="0" destOrd="0" presId="urn:microsoft.com/office/officeart/2005/8/layout/process5"/>
    <dgm:cxn modelId="{DEF27997-2031-4F01-8565-3127C3CE17F4}" type="presParOf" srcId="{A6840913-1920-43F0-91BD-8B7D4929518A}" destId="{2CBE72C4-453B-4053-B910-E497F60E9E3A}" srcOrd="1" destOrd="0" presId="urn:microsoft.com/office/officeart/2005/8/layout/process5"/>
    <dgm:cxn modelId="{C0476789-C918-49AB-9449-CE1C99904808}" type="presParOf" srcId="{2CBE72C4-453B-4053-B910-E497F60E9E3A}" destId="{361E7933-A34B-45D7-B249-E023C58DEC88}" srcOrd="0" destOrd="0" presId="urn:microsoft.com/office/officeart/2005/8/layout/process5"/>
    <dgm:cxn modelId="{1393EEDE-8AA4-455F-9C84-C390E547A70C}" type="presParOf" srcId="{A6840913-1920-43F0-91BD-8B7D4929518A}" destId="{08088237-4F8E-4A92-8486-13DF54B077D6}" srcOrd="2" destOrd="0" presId="urn:microsoft.com/office/officeart/2005/8/layout/process5"/>
    <dgm:cxn modelId="{DA04879E-8FC8-4D65-838B-A9BF1D6C05EB}" type="presParOf" srcId="{A6840913-1920-43F0-91BD-8B7D4929518A}" destId="{144D3F21-DB88-4061-A7C0-EAC3E1AED291}" srcOrd="3" destOrd="0" presId="urn:microsoft.com/office/officeart/2005/8/layout/process5"/>
    <dgm:cxn modelId="{DA8E22B0-1648-433B-A944-92B66F90C14E}" type="presParOf" srcId="{144D3F21-DB88-4061-A7C0-EAC3E1AED291}" destId="{E5EDAB55-2F06-4964-BFF9-D8B6639AD7D3}" srcOrd="0" destOrd="0" presId="urn:microsoft.com/office/officeart/2005/8/layout/process5"/>
    <dgm:cxn modelId="{041CE299-F672-4CB4-BECE-3903B7A24A16}" type="presParOf" srcId="{A6840913-1920-43F0-91BD-8B7D4929518A}" destId="{2F17E1CB-83B8-4C4A-9537-05072F729B7D}" srcOrd="4" destOrd="0" presId="urn:microsoft.com/office/officeart/2005/8/layout/process5"/>
    <dgm:cxn modelId="{D0924035-99A7-4B27-AA8C-CD7F82A79816}" type="presParOf" srcId="{A6840913-1920-43F0-91BD-8B7D4929518A}" destId="{47FEC9C6-1621-4971-9B82-4131CC89ADE3}" srcOrd="5" destOrd="0" presId="urn:microsoft.com/office/officeart/2005/8/layout/process5"/>
    <dgm:cxn modelId="{7F5FC516-FD76-418E-A54A-40FC02966465}" type="presParOf" srcId="{47FEC9C6-1621-4971-9B82-4131CC89ADE3}" destId="{8397280D-93CE-4385-8B2F-93FA432D238A}" srcOrd="0" destOrd="0" presId="urn:microsoft.com/office/officeart/2005/8/layout/process5"/>
    <dgm:cxn modelId="{D0BB21A0-2121-4B4C-BA4E-31392044D37D}" type="presParOf" srcId="{A6840913-1920-43F0-91BD-8B7D4929518A}" destId="{2D102459-3B60-4420-8264-A85CFA01B8D9}"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4B1C7-0FCE-49E1-8BBB-90449A9DE0C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838E28-A026-4630-825E-7AC8B6AC8A7E}">
      <dgm:prSet phldrT="[Text]" custT="1"/>
      <dgm:spPr>
        <a:solidFill>
          <a:srgbClr val="0070C0"/>
        </a:solidFill>
        <a:ln>
          <a:solidFill>
            <a:schemeClr val="accent1">
              <a:lumMod val="20000"/>
              <a:lumOff val="80000"/>
            </a:schemeClr>
          </a:solidFill>
        </a:ln>
      </dgm:spPr>
      <dgm:t>
        <a:bodyPr/>
        <a:lstStyle/>
        <a:p>
          <a:r>
            <a:rPr lang="en-US" sz="2400" b="1" dirty="0" smtClean="0"/>
            <a:t>Calorie Limits</a:t>
          </a:r>
          <a:endParaRPr lang="en-US" sz="2400" b="1" dirty="0"/>
        </a:p>
      </dgm:t>
    </dgm:pt>
    <dgm:pt modelId="{59B2E33A-54AF-46E7-9822-278EE2A20553}" type="parTrans" cxnId="{76A3C911-DBA1-4919-B63A-E7E99A85F300}">
      <dgm:prSet/>
      <dgm:spPr/>
      <dgm:t>
        <a:bodyPr/>
        <a:lstStyle/>
        <a:p>
          <a:endParaRPr lang="en-US"/>
        </a:p>
      </dgm:t>
    </dgm:pt>
    <dgm:pt modelId="{BB62AA59-7B94-4611-A248-B809B7057345}" type="sibTrans" cxnId="{76A3C911-DBA1-4919-B63A-E7E99A85F300}">
      <dgm:prSet/>
      <dgm:spPr/>
      <dgm:t>
        <a:bodyPr/>
        <a:lstStyle/>
        <a:p>
          <a:endParaRPr lang="en-US"/>
        </a:p>
      </dgm:t>
    </dgm:pt>
    <dgm:pt modelId="{94BF54AD-501E-4EE9-81F5-A784CFAF4DF2}">
      <dgm:prSet phldrT="[Text]" custT="1"/>
      <dgm:spPr>
        <a:solidFill>
          <a:schemeClr val="bg1">
            <a:alpha val="90000"/>
          </a:schemeClr>
        </a:solidFill>
        <a:ln>
          <a:solidFill>
            <a:schemeClr val="accent1">
              <a:lumMod val="20000"/>
              <a:lumOff val="80000"/>
              <a:alpha val="90000"/>
            </a:schemeClr>
          </a:solidFill>
        </a:ln>
      </dgm:spPr>
      <dgm:t>
        <a:bodyPr/>
        <a:lstStyle/>
        <a:p>
          <a:r>
            <a:rPr lang="en-US" sz="1800" dirty="0" smtClean="0"/>
            <a:t> Snack items ≤200 calories</a:t>
          </a:r>
          <a:endParaRPr lang="en-US" sz="1800" dirty="0"/>
        </a:p>
      </dgm:t>
    </dgm:pt>
    <dgm:pt modelId="{86E300B9-02F7-4247-81A2-6BDB753C4985}" type="parTrans" cxnId="{6E718AF8-E740-436A-9530-0330E170DABA}">
      <dgm:prSet/>
      <dgm:spPr/>
      <dgm:t>
        <a:bodyPr/>
        <a:lstStyle/>
        <a:p>
          <a:endParaRPr lang="en-US"/>
        </a:p>
      </dgm:t>
    </dgm:pt>
    <dgm:pt modelId="{1CBB80AB-8F1C-42D5-AC58-5239A9B5C061}" type="sibTrans" cxnId="{6E718AF8-E740-436A-9530-0330E170DABA}">
      <dgm:prSet/>
      <dgm:spPr/>
      <dgm:t>
        <a:bodyPr/>
        <a:lstStyle/>
        <a:p>
          <a:endParaRPr lang="en-US"/>
        </a:p>
      </dgm:t>
    </dgm:pt>
    <dgm:pt modelId="{E4FCC13D-79CA-442A-B8FA-3D6BCD5DB80B}">
      <dgm:prSet phldrT="[Text]" custT="1"/>
      <dgm:spPr>
        <a:solidFill>
          <a:schemeClr val="bg1">
            <a:alpha val="90000"/>
          </a:schemeClr>
        </a:solidFill>
        <a:ln>
          <a:solidFill>
            <a:schemeClr val="accent1">
              <a:lumMod val="20000"/>
              <a:lumOff val="80000"/>
              <a:alpha val="90000"/>
            </a:schemeClr>
          </a:solidFill>
        </a:ln>
      </dgm:spPr>
      <dgm:t>
        <a:bodyPr/>
        <a:lstStyle/>
        <a:p>
          <a:r>
            <a:rPr lang="en-US" sz="1800" dirty="0" smtClean="0"/>
            <a:t> Entrée items ≤350 calories</a:t>
          </a:r>
          <a:endParaRPr lang="en-US" sz="1800" dirty="0"/>
        </a:p>
      </dgm:t>
    </dgm:pt>
    <dgm:pt modelId="{607E5C0E-4C69-4974-8250-C834AF273A3A}" type="parTrans" cxnId="{0A5B8A3E-DBDE-4583-BB9C-9C2B24AF83CB}">
      <dgm:prSet/>
      <dgm:spPr/>
      <dgm:t>
        <a:bodyPr/>
        <a:lstStyle/>
        <a:p>
          <a:endParaRPr lang="en-US"/>
        </a:p>
      </dgm:t>
    </dgm:pt>
    <dgm:pt modelId="{F39724C4-F16E-41AC-8534-D7763372AA70}" type="sibTrans" cxnId="{0A5B8A3E-DBDE-4583-BB9C-9C2B24AF83CB}">
      <dgm:prSet/>
      <dgm:spPr/>
      <dgm:t>
        <a:bodyPr/>
        <a:lstStyle/>
        <a:p>
          <a:endParaRPr lang="en-US"/>
        </a:p>
      </dgm:t>
    </dgm:pt>
    <dgm:pt modelId="{B9FC11D6-6AF7-47D6-91C0-E1644F9E8414}">
      <dgm:prSet phldrT="[Text]" custT="1"/>
      <dgm:spPr>
        <a:solidFill>
          <a:srgbClr val="0070C0"/>
        </a:solidFill>
        <a:ln>
          <a:solidFill>
            <a:schemeClr val="accent1">
              <a:lumMod val="20000"/>
              <a:lumOff val="80000"/>
            </a:schemeClr>
          </a:solidFill>
        </a:ln>
      </dgm:spPr>
      <dgm:t>
        <a:bodyPr/>
        <a:lstStyle/>
        <a:p>
          <a:r>
            <a:rPr lang="en-US" sz="2400" b="1" dirty="0" smtClean="0"/>
            <a:t>Sodium Limits</a:t>
          </a:r>
          <a:endParaRPr lang="en-US" sz="2400" b="1" dirty="0"/>
        </a:p>
      </dgm:t>
    </dgm:pt>
    <dgm:pt modelId="{2498C949-D4A4-4284-8614-DA388417632A}" type="parTrans" cxnId="{BB51CE3B-8FDA-4D71-AF7D-0F397ED7F243}">
      <dgm:prSet/>
      <dgm:spPr/>
      <dgm:t>
        <a:bodyPr/>
        <a:lstStyle/>
        <a:p>
          <a:endParaRPr lang="en-US"/>
        </a:p>
      </dgm:t>
    </dgm:pt>
    <dgm:pt modelId="{16AE1FD6-3F9D-479D-A547-725620ED3B09}" type="sibTrans" cxnId="{BB51CE3B-8FDA-4D71-AF7D-0F397ED7F243}">
      <dgm:prSet/>
      <dgm:spPr/>
      <dgm:t>
        <a:bodyPr/>
        <a:lstStyle/>
        <a:p>
          <a:endParaRPr lang="en-US"/>
        </a:p>
      </dgm:t>
    </dgm:pt>
    <dgm:pt modelId="{988CD65C-E235-4EB7-B5CB-4B2731A10F07}">
      <dgm:prSet phldrT="[Text]" custT="1"/>
      <dgm:spPr>
        <a:solidFill>
          <a:schemeClr val="bg1">
            <a:alpha val="90000"/>
          </a:schemeClr>
        </a:solidFill>
      </dgm:spPr>
      <dgm:t>
        <a:bodyPr/>
        <a:lstStyle/>
        <a:p>
          <a:r>
            <a:rPr lang="en-US" sz="1800" dirty="0" smtClean="0"/>
            <a:t> Snack items ≤230 mg**</a:t>
          </a:r>
          <a:endParaRPr lang="en-US" sz="1800" dirty="0"/>
        </a:p>
      </dgm:t>
    </dgm:pt>
    <dgm:pt modelId="{08ADA410-A1F3-44AE-AC53-568D006F8D8E}" type="parTrans" cxnId="{C5943DEE-5887-4397-8122-31E79C62960E}">
      <dgm:prSet/>
      <dgm:spPr/>
      <dgm:t>
        <a:bodyPr/>
        <a:lstStyle/>
        <a:p>
          <a:endParaRPr lang="en-US"/>
        </a:p>
      </dgm:t>
    </dgm:pt>
    <dgm:pt modelId="{555F9463-6FCC-4524-B448-94EB6E1F3AA0}" type="sibTrans" cxnId="{C5943DEE-5887-4397-8122-31E79C62960E}">
      <dgm:prSet/>
      <dgm:spPr/>
      <dgm:t>
        <a:bodyPr/>
        <a:lstStyle/>
        <a:p>
          <a:endParaRPr lang="en-US"/>
        </a:p>
      </dgm:t>
    </dgm:pt>
    <dgm:pt modelId="{A4D94A0F-A629-45F7-B5D1-DE393CBD5E34}">
      <dgm:prSet phldrT="[Text]" custT="1"/>
      <dgm:spPr>
        <a:solidFill>
          <a:schemeClr val="bg1">
            <a:alpha val="90000"/>
          </a:schemeClr>
        </a:solidFill>
      </dgm:spPr>
      <dgm:t>
        <a:bodyPr/>
        <a:lstStyle/>
        <a:p>
          <a:r>
            <a:rPr lang="en-US" sz="1800" dirty="0" smtClean="0"/>
            <a:t> Entrée items ≤480 mg</a:t>
          </a:r>
          <a:endParaRPr lang="en-US" sz="1800" dirty="0"/>
        </a:p>
      </dgm:t>
    </dgm:pt>
    <dgm:pt modelId="{2D10169C-0E92-4AFC-A492-E802FDE67B2C}" type="parTrans" cxnId="{63F50EBA-1932-4786-AC37-DB01F963F5A8}">
      <dgm:prSet/>
      <dgm:spPr/>
      <dgm:t>
        <a:bodyPr/>
        <a:lstStyle/>
        <a:p>
          <a:endParaRPr lang="en-US"/>
        </a:p>
      </dgm:t>
    </dgm:pt>
    <dgm:pt modelId="{D8975E4D-79ED-47AE-A3A8-4FD281CDC602}" type="sibTrans" cxnId="{63F50EBA-1932-4786-AC37-DB01F963F5A8}">
      <dgm:prSet/>
      <dgm:spPr/>
      <dgm:t>
        <a:bodyPr/>
        <a:lstStyle/>
        <a:p>
          <a:endParaRPr lang="en-US"/>
        </a:p>
      </dgm:t>
    </dgm:pt>
    <dgm:pt modelId="{B9199ECF-F86B-46C0-966D-16C7A522A2E5}">
      <dgm:prSet phldrT="[Text]" custT="1"/>
      <dgm:spPr>
        <a:solidFill>
          <a:srgbClr val="0070C0"/>
        </a:solidFill>
        <a:ln>
          <a:solidFill>
            <a:schemeClr val="accent1">
              <a:lumMod val="20000"/>
              <a:lumOff val="80000"/>
            </a:schemeClr>
          </a:solidFill>
        </a:ln>
      </dgm:spPr>
      <dgm:t>
        <a:bodyPr/>
        <a:lstStyle/>
        <a:p>
          <a:r>
            <a:rPr lang="en-US" sz="2400" b="1" dirty="0" smtClean="0"/>
            <a:t>Fat Limits</a:t>
          </a:r>
          <a:endParaRPr lang="en-US" sz="2400" b="1" dirty="0"/>
        </a:p>
      </dgm:t>
    </dgm:pt>
    <dgm:pt modelId="{8E84A677-E5DA-4675-8B50-DC368218F02C}" type="parTrans" cxnId="{7E784A92-9F6D-4963-A5E6-8F98B314EA06}">
      <dgm:prSet/>
      <dgm:spPr/>
      <dgm:t>
        <a:bodyPr/>
        <a:lstStyle/>
        <a:p>
          <a:endParaRPr lang="en-US"/>
        </a:p>
      </dgm:t>
    </dgm:pt>
    <dgm:pt modelId="{AC142801-81DE-48E1-A1BC-5AE44A2092C1}" type="sibTrans" cxnId="{7E784A92-9F6D-4963-A5E6-8F98B314EA06}">
      <dgm:prSet/>
      <dgm:spPr/>
      <dgm:t>
        <a:bodyPr/>
        <a:lstStyle/>
        <a:p>
          <a:endParaRPr lang="en-US"/>
        </a:p>
      </dgm:t>
    </dgm:pt>
    <dgm:pt modelId="{98C9C426-7724-4577-B0F1-D3F828777E34}">
      <dgm:prSet phldrT="[Text]" custT="1"/>
      <dgm:spPr>
        <a:solidFill>
          <a:schemeClr val="bg1">
            <a:alpha val="90000"/>
          </a:schemeClr>
        </a:solidFill>
      </dgm:spPr>
      <dgm:t>
        <a:bodyPr/>
        <a:lstStyle/>
        <a:p>
          <a:r>
            <a:rPr lang="en-US" sz="1800" dirty="0" smtClean="0"/>
            <a:t> Total fat: ≤35% of calories</a:t>
          </a:r>
          <a:endParaRPr lang="en-US" sz="1800" dirty="0"/>
        </a:p>
      </dgm:t>
    </dgm:pt>
    <dgm:pt modelId="{CE97120A-D267-4F19-875D-91EBF70C2461}" type="parTrans" cxnId="{071C3C96-8D4A-4F08-9D30-07B0E5671E14}">
      <dgm:prSet/>
      <dgm:spPr/>
      <dgm:t>
        <a:bodyPr/>
        <a:lstStyle/>
        <a:p>
          <a:endParaRPr lang="en-US"/>
        </a:p>
      </dgm:t>
    </dgm:pt>
    <dgm:pt modelId="{09DEA243-CF10-4013-A969-69648F1E267B}" type="sibTrans" cxnId="{071C3C96-8D4A-4F08-9D30-07B0E5671E14}">
      <dgm:prSet/>
      <dgm:spPr/>
      <dgm:t>
        <a:bodyPr/>
        <a:lstStyle/>
        <a:p>
          <a:endParaRPr lang="en-US"/>
        </a:p>
      </dgm:t>
    </dgm:pt>
    <dgm:pt modelId="{E0B2AD32-2A7C-41E5-8FAB-30442C302EB2}">
      <dgm:prSet phldrT="[Text]" custT="1"/>
      <dgm:spPr>
        <a:solidFill>
          <a:schemeClr val="bg1">
            <a:alpha val="90000"/>
          </a:schemeClr>
        </a:solidFill>
      </dgm:spPr>
      <dgm:t>
        <a:bodyPr/>
        <a:lstStyle/>
        <a:p>
          <a:r>
            <a:rPr lang="en-US" sz="1800" dirty="0" smtClean="0"/>
            <a:t> Saturated fat: &lt;10% of calories</a:t>
          </a:r>
          <a:endParaRPr lang="en-US" sz="1800" dirty="0"/>
        </a:p>
      </dgm:t>
    </dgm:pt>
    <dgm:pt modelId="{E2125816-5418-4F37-ACB2-4723783B0C92}" type="parTrans" cxnId="{965C080A-6C39-4BB2-AA10-02C63345A4CD}">
      <dgm:prSet/>
      <dgm:spPr/>
      <dgm:t>
        <a:bodyPr/>
        <a:lstStyle/>
        <a:p>
          <a:endParaRPr lang="en-US"/>
        </a:p>
      </dgm:t>
    </dgm:pt>
    <dgm:pt modelId="{AC8226FB-D1DA-4D3B-A834-FC1AACAE326C}" type="sibTrans" cxnId="{965C080A-6C39-4BB2-AA10-02C63345A4CD}">
      <dgm:prSet/>
      <dgm:spPr/>
      <dgm:t>
        <a:bodyPr/>
        <a:lstStyle/>
        <a:p>
          <a:endParaRPr lang="en-US"/>
        </a:p>
      </dgm:t>
    </dgm:pt>
    <dgm:pt modelId="{3BF0E296-6FC4-4EFB-A19A-64274F8CB530}">
      <dgm:prSet phldrT="[Text]" custT="1"/>
      <dgm:spPr>
        <a:solidFill>
          <a:srgbClr val="0070C0"/>
        </a:solidFill>
        <a:ln>
          <a:solidFill>
            <a:schemeClr val="accent1">
              <a:lumMod val="20000"/>
              <a:lumOff val="80000"/>
            </a:schemeClr>
          </a:solidFill>
        </a:ln>
      </dgm:spPr>
      <dgm:t>
        <a:bodyPr/>
        <a:lstStyle/>
        <a:p>
          <a:r>
            <a:rPr lang="en-US" sz="2400" b="1" dirty="0" smtClean="0"/>
            <a:t>Sugar Limit</a:t>
          </a:r>
          <a:endParaRPr lang="en-US" sz="2400" b="1" dirty="0"/>
        </a:p>
      </dgm:t>
    </dgm:pt>
    <dgm:pt modelId="{C8A3EE7E-5220-4339-9019-63E30B32AFB3}" type="parTrans" cxnId="{012E840C-0C6C-4E23-82EF-AC82907F4F95}">
      <dgm:prSet/>
      <dgm:spPr/>
      <dgm:t>
        <a:bodyPr/>
        <a:lstStyle/>
        <a:p>
          <a:endParaRPr lang="en-US"/>
        </a:p>
      </dgm:t>
    </dgm:pt>
    <dgm:pt modelId="{1D53B99D-915C-45E1-9D3E-0FB61A25F990}" type="sibTrans" cxnId="{012E840C-0C6C-4E23-82EF-AC82907F4F95}">
      <dgm:prSet/>
      <dgm:spPr/>
      <dgm:t>
        <a:bodyPr/>
        <a:lstStyle/>
        <a:p>
          <a:endParaRPr lang="en-US"/>
        </a:p>
      </dgm:t>
    </dgm:pt>
    <dgm:pt modelId="{F9DE64D6-4784-4E25-BE59-1C8B22CFD6F1}">
      <dgm:prSet phldrT="[Text]" custT="1"/>
      <dgm:spPr>
        <a:solidFill>
          <a:schemeClr val="bg1">
            <a:alpha val="90000"/>
          </a:schemeClr>
        </a:solidFill>
      </dgm:spPr>
      <dgm:t>
        <a:bodyPr/>
        <a:lstStyle/>
        <a:p>
          <a:r>
            <a:rPr lang="en-US" sz="1800" dirty="0" smtClean="0"/>
            <a:t>≤35% of weight from total sugars in food</a:t>
          </a:r>
          <a:endParaRPr lang="en-US" sz="1800" dirty="0"/>
        </a:p>
      </dgm:t>
    </dgm:pt>
    <dgm:pt modelId="{40195294-110C-4C9A-B773-E37ED7DFDB47}" type="parTrans" cxnId="{54C8BF4F-3286-4BB6-A454-5FDC88DACB00}">
      <dgm:prSet/>
      <dgm:spPr/>
      <dgm:t>
        <a:bodyPr/>
        <a:lstStyle/>
        <a:p>
          <a:endParaRPr lang="en-US"/>
        </a:p>
      </dgm:t>
    </dgm:pt>
    <dgm:pt modelId="{0571E251-CCE1-4778-BE04-E46BC7283CE9}" type="sibTrans" cxnId="{54C8BF4F-3286-4BB6-A454-5FDC88DACB00}">
      <dgm:prSet/>
      <dgm:spPr/>
      <dgm:t>
        <a:bodyPr/>
        <a:lstStyle/>
        <a:p>
          <a:endParaRPr lang="en-US"/>
        </a:p>
      </dgm:t>
    </dgm:pt>
    <dgm:pt modelId="{96310825-08C1-48B2-B875-684522B58FF3}">
      <dgm:prSet phldrT="[Text]" custT="1"/>
      <dgm:spPr>
        <a:solidFill>
          <a:schemeClr val="bg1">
            <a:alpha val="90000"/>
          </a:schemeClr>
        </a:solidFill>
      </dgm:spPr>
      <dgm:t>
        <a:bodyPr/>
        <a:lstStyle/>
        <a:p>
          <a:r>
            <a:rPr lang="en-US" sz="1800" dirty="0" smtClean="0"/>
            <a:t> Trans fat: zero grams</a:t>
          </a:r>
          <a:endParaRPr lang="en-US" sz="1800" dirty="0"/>
        </a:p>
      </dgm:t>
    </dgm:pt>
    <dgm:pt modelId="{6B93C4DE-BE5A-464A-9136-58CFE770354D}" type="parTrans" cxnId="{5C812DC8-78B2-4419-9A8D-7F4D7707C9D0}">
      <dgm:prSet/>
      <dgm:spPr/>
      <dgm:t>
        <a:bodyPr/>
        <a:lstStyle/>
        <a:p>
          <a:endParaRPr lang="en-US"/>
        </a:p>
      </dgm:t>
    </dgm:pt>
    <dgm:pt modelId="{28C282C3-366E-4013-A40B-E35B37DD70DB}" type="sibTrans" cxnId="{5C812DC8-78B2-4419-9A8D-7F4D7707C9D0}">
      <dgm:prSet/>
      <dgm:spPr/>
      <dgm:t>
        <a:bodyPr/>
        <a:lstStyle/>
        <a:p>
          <a:endParaRPr lang="en-US"/>
        </a:p>
      </dgm:t>
    </dgm:pt>
    <dgm:pt modelId="{9DE4F49B-4609-4F1A-84F1-AFF6A03290DB}" type="pres">
      <dgm:prSet presAssocID="{EBF4B1C7-0FCE-49E1-8BBB-90449A9DE0CB}" presName="Name0" presStyleCnt="0">
        <dgm:presLayoutVars>
          <dgm:dir/>
          <dgm:animLvl val="lvl"/>
          <dgm:resizeHandles val="exact"/>
        </dgm:presLayoutVars>
      </dgm:prSet>
      <dgm:spPr/>
      <dgm:t>
        <a:bodyPr/>
        <a:lstStyle/>
        <a:p>
          <a:endParaRPr lang="en-US"/>
        </a:p>
      </dgm:t>
    </dgm:pt>
    <dgm:pt modelId="{2D352B6D-C577-4DF3-804F-70B3B1A9F18B}" type="pres">
      <dgm:prSet presAssocID="{31838E28-A026-4630-825E-7AC8B6AC8A7E}" presName="linNode" presStyleCnt="0"/>
      <dgm:spPr/>
    </dgm:pt>
    <dgm:pt modelId="{6CD7AD28-7D03-45F1-BE94-F6335A62B2C3}" type="pres">
      <dgm:prSet presAssocID="{31838E28-A026-4630-825E-7AC8B6AC8A7E}" presName="parentText" presStyleLbl="node1" presStyleIdx="0" presStyleCnt="4" custScaleX="97820" custScaleY="146109" custLinFactNeighborY="-9987">
        <dgm:presLayoutVars>
          <dgm:chMax val="1"/>
          <dgm:bulletEnabled val="1"/>
        </dgm:presLayoutVars>
      </dgm:prSet>
      <dgm:spPr/>
      <dgm:t>
        <a:bodyPr/>
        <a:lstStyle/>
        <a:p>
          <a:endParaRPr lang="en-US"/>
        </a:p>
      </dgm:t>
    </dgm:pt>
    <dgm:pt modelId="{CE90869D-2857-4B4D-8A0E-7B89CAE9F328}" type="pres">
      <dgm:prSet presAssocID="{31838E28-A026-4630-825E-7AC8B6AC8A7E}" presName="descendantText" presStyleLbl="alignAccFollowNode1" presStyleIdx="0" presStyleCnt="4" custScaleX="72379" custScaleY="147108" custLinFactNeighborX="-3512" custLinFactNeighborY="5157">
        <dgm:presLayoutVars>
          <dgm:bulletEnabled val="1"/>
        </dgm:presLayoutVars>
      </dgm:prSet>
      <dgm:spPr/>
      <dgm:t>
        <a:bodyPr/>
        <a:lstStyle/>
        <a:p>
          <a:endParaRPr lang="en-US"/>
        </a:p>
      </dgm:t>
    </dgm:pt>
    <dgm:pt modelId="{EBDBB2B2-D98A-42A9-8164-15C4A2A0186D}" type="pres">
      <dgm:prSet presAssocID="{BB62AA59-7B94-4611-A248-B809B7057345}" presName="sp" presStyleCnt="0"/>
      <dgm:spPr/>
    </dgm:pt>
    <dgm:pt modelId="{A5918CA7-CFF3-4319-8143-65005992CC23}" type="pres">
      <dgm:prSet presAssocID="{B9FC11D6-6AF7-47D6-91C0-E1644F9E8414}" presName="linNode" presStyleCnt="0"/>
      <dgm:spPr/>
    </dgm:pt>
    <dgm:pt modelId="{C9CEE00C-5806-4572-931E-3C33032CC8AA}" type="pres">
      <dgm:prSet presAssocID="{B9FC11D6-6AF7-47D6-91C0-E1644F9E8414}" presName="parentText" presStyleLbl="node1" presStyleIdx="1" presStyleCnt="4" custScaleX="97820" custScaleY="148357">
        <dgm:presLayoutVars>
          <dgm:chMax val="1"/>
          <dgm:bulletEnabled val="1"/>
        </dgm:presLayoutVars>
      </dgm:prSet>
      <dgm:spPr/>
      <dgm:t>
        <a:bodyPr/>
        <a:lstStyle/>
        <a:p>
          <a:endParaRPr lang="en-US"/>
        </a:p>
      </dgm:t>
    </dgm:pt>
    <dgm:pt modelId="{E790D01E-0D2D-41B6-A2F0-774B2138F72C}" type="pres">
      <dgm:prSet presAssocID="{B9FC11D6-6AF7-47D6-91C0-E1644F9E8414}" presName="descendantText" presStyleLbl="alignAccFollowNode1" presStyleIdx="1" presStyleCnt="4" custScaleX="64873" custScaleY="158571" custLinFactNeighborX="-3608" custLinFactNeighborY="5046">
        <dgm:presLayoutVars>
          <dgm:bulletEnabled val="1"/>
        </dgm:presLayoutVars>
      </dgm:prSet>
      <dgm:spPr/>
      <dgm:t>
        <a:bodyPr/>
        <a:lstStyle/>
        <a:p>
          <a:endParaRPr lang="en-US"/>
        </a:p>
      </dgm:t>
    </dgm:pt>
    <dgm:pt modelId="{08A28FB8-FFCF-4811-B2B3-9EA154E376FC}" type="pres">
      <dgm:prSet presAssocID="{16AE1FD6-3F9D-479D-A547-725620ED3B09}" presName="sp" presStyleCnt="0"/>
      <dgm:spPr/>
    </dgm:pt>
    <dgm:pt modelId="{1619A2DA-BF28-4CBD-8AF5-015C074DFB7F}" type="pres">
      <dgm:prSet presAssocID="{B9199ECF-F86B-46C0-966D-16C7A522A2E5}" presName="linNode" presStyleCnt="0"/>
      <dgm:spPr/>
    </dgm:pt>
    <dgm:pt modelId="{D62B9298-8E08-4966-A1F4-2F7BF0C6CC74}" type="pres">
      <dgm:prSet presAssocID="{B9199ECF-F86B-46C0-966D-16C7A522A2E5}" presName="parentText" presStyleLbl="node1" presStyleIdx="2" presStyleCnt="4" custScaleX="97820" custScaleY="172972">
        <dgm:presLayoutVars>
          <dgm:chMax val="1"/>
          <dgm:bulletEnabled val="1"/>
        </dgm:presLayoutVars>
      </dgm:prSet>
      <dgm:spPr/>
      <dgm:t>
        <a:bodyPr/>
        <a:lstStyle/>
        <a:p>
          <a:endParaRPr lang="en-US"/>
        </a:p>
      </dgm:t>
    </dgm:pt>
    <dgm:pt modelId="{B2127431-504D-42B4-94CB-369919656DCE}" type="pres">
      <dgm:prSet presAssocID="{B9199ECF-F86B-46C0-966D-16C7A522A2E5}" presName="descendantText" presStyleLbl="alignAccFollowNode1" presStyleIdx="2" presStyleCnt="4" custScaleX="83286" custScaleY="186600" custLinFactNeighborX="-2211" custLinFactNeighborY="4269">
        <dgm:presLayoutVars>
          <dgm:bulletEnabled val="1"/>
        </dgm:presLayoutVars>
      </dgm:prSet>
      <dgm:spPr/>
      <dgm:t>
        <a:bodyPr/>
        <a:lstStyle/>
        <a:p>
          <a:endParaRPr lang="en-US"/>
        </a:p>
      </dgm:t>
    </dgm:pt>
    <dgm:pt modelId="{0387AE8C-D842-4768-AD35-B945AAB5E8B9}" type="pres">
      <dgm:prSet presAssocID="{AC142801-81DE-48E1-A1BC-5AE44A2092C1}" presName="sp" presStyleCnt="0"/>
      <dgm:spPr/>
    </dgm:pt>
    <dgm:pt modelId="{24FF9E37-4A5A-4BB3-8E34-883375C507A4}" type="pres">
      <dgm:prSet presAssocID="{3BF0E296-6FC4-4EFB-A19A-64274F8CB530}" presName="linNode" presStyleCnt="0"/>
      <dgm:spPr/>
    </dgm:pt>
    <dgm:pt modelId="{C41B6EE2-A1AC-4F5D-ABD3-76C4093F68DD}" type="pres">
      <dgm:prSet presAssocID="{3BF0E296-6FC4-4EFB-A19A-64274F8CB530}" presName="parentText" presStyleLbl="node1" presStyleIdx="3" presStyleCnt="4" custScaleX="97820" custScaleY="147224">
        <dgm:presLayoutVars>
          <dgm:chMax val="1"/>
          <dgm:bulletEnabled val="1"/>
        </dgm:presLayoutVars>
      </dgm:prSet>
      <dgm:spPr/>
      <dgm:t>
        <a:bodyPr/>
        <a:lstStyle/>
        <a:p>
          <a:endParaRPr lang="en-US"/>
        </a:p>
      </dgm:t>
    </dgm:pt>
    <dgm:pt modelId="{C117EDB2-396B-470A-8D31-51995860E55E}" type="pres">
      <dgm:prSet presAssocID="{3BF0E296-6FC4-4EFB-A19A-64274F8CB530}" presName="descendantText" presStyleLbl="alignAccFollowNode1" presStyleIdx="3" presStyleCnt="4" custScaleX="98322" custScaleY="130013" custLinFactNeighborX="-1824" custLinFactNeighborY="3244">
        <dgm:presLayoutVars>
          <dgm:bulletEnabled val="1"/>
        </dgm:presLayoutVars>
      </dgm:prSet>
      <dgm:spPr/>
      <dgm:t>
        <a:bodyPr/>
        <a:lstStyle/>
        <a:p>
          <a:endParaRPr lang="en-US"/>
        </a:p>
      </dgm:t>
    </dgm:pt>
  </dgm:ptLst>
  <dgm:cxnLst>
    <dgm:cxn modelId="{071C3C96-8D4A-4F08-9D30-07B0E5671E14}" srcId="{B9199ECF-F86B-46C0-966D-16C7A522A2E5}" destId="{98C9C426-7724-4577-B0F1-D3F828777E34}" srcOrd="0" destOrd="0" parTransId="{CE97120A-D267-4F19-875D-91EBF70C2461}" sibTransId="{09DEA243-CF10-4013-A969-69648F1E267B}"/>
    <dgm:cxn modelId="{63F50EBA-1932-4786-AC37-DB01F963F5A8}" srcId="{B9FC11D6-6AF7-47D6-91C0-E1644F9E8414}" destId="{A4D94A0F-A629-45F7-B5D1-DE393CBD5E34}" srcOrd="1" destOrd="0" parTransId="{2D10169C-0E92-4AFC-A492-E802FDE67B2C}" sibTransId="{D8975E4D-79ED-47AE-A3A8-4FD281CDC602}"/>
    <dgm:cxn modelId="{C693D3B1-B61B-4CF8-8474-CA389F464A53}" type="presOf" srcId="{98C9C426-7724-4577-B0F1-D3F828777E34}" destId="{B2127431-504D-42B4-94CB-369919656DCE}" srcOrd="0" destOrd="0" presId="urn:microsoft.com/office/officeart/2005/8/layout/vList5"/>
    <dgm:cxn modelId="{1E74F713-05D1-497C-B113-6BF503C4A9E2}" type="presOf" srcId="{E4FCC13D-79CA-442A-B8FA-3D6BCD5DB80B}" destId="{CE90869D-2857-4B4D-8A0E-7B89CAE9F328}" srcOrd="0" destOrd="1" presId="urn:microsoft.com/office/officeart/2005/8/layout/vList5"/>
    <dgm:cxn modelId="{D5D9D5C2-6967-4AA6-A0BE-8CF15E87A9A0}" type="presOf" srcId="{A4D94A0F-A629-45F7-B5D1-DE393CBD5E34}" destId="{E790D01E-0D2D-41B6-A2F0-774B2138F72C}" srcOrd="0" destOrd="1" presId="urn:microsoft.com/office/officeart/2005/8/layout/vList5"/>
    <dgm:cxn modelId="{012E840C-0C6C-4E23-82EF-AC82907F4F95}" srcId="{EBF4B1C7-0FCE-49E1-8BBB-90449A9DE0CB}" destId="{3BF0E296-6FC4-4EFB-A19A-64274F8CB530}" srcOrd="3" destOrd="0" parTransId="{C8A3EE7E-5220-4339-9019-63E30B32AFB3}" sibTransId="{1D53B99D-915C-45E1-9D3E-0FB61A25F990}"/>
    <dgm:cxn modelId="{76A3C911-DBA1-4919-B63A-E7E99A85F300}" srcId="{EBF4B1C7-0FCE-49E1-8BBB-90449A9DE0CB}" destId="{31838E28-A026-4630-825E-7AC8B6AC8A7E}" srcOrd="0" destOrd="0" parTransId="{59B2E33A-54AF-46E7-9822-278EE2A20553}" sibTransId="{BB62AA59-7B94-4611-A248-B809B7057345}"/>
    <dgm:cxn modelId="{3CBD6878-3525-42D0-B84D-1966AD78DDE5}" type="presOf" srcId="{B9199ECF-F86B-46C0-966D-16C7A522A2E5}" destId="{D62B9298-8E08-4966-A1F4-2F7BF0C6CC74}" srcOrd="0" destOrd="0" presId="urn:microsoft.com/office/officeart/2005/8/layout/vList5"/>
    <dgm:cxn modelId="{6E718AF8-E740-436A-9530-0330E170DABA}" srcId="{31838E28-A026-4630-825E-7AC8B6AC8A7E}" destId="{94BF54AD-501E-4EE9-81F5-A784CFAF4DF2}" srcOrd="0" destOrd="0" parTransId="{86E300B9-02F7-4247-81A2-6BDB753C4985}" sibTransId="{1CBB80AB-8F1C-42D5-AC58-5239A9B5C061}"/>
    <dgm:cxn modelId="{5C812DC8-78B2-4419-9A8D-7F4D7707C9D0}" srcId="{B9199ECF-F86B-46C0-966D-16C7A522A2E5}" destId="{96310825-08C1-48B2-B875-684522B58FF3}" srcOrd="2" destOrd="0" parTransId="{6B93C4DE-BE5A-464A-9136-58CFE770354D}" sibTransId="{28C282C3-366E-4013-A40B-E35B37DD70DB}"/>
    <dgm:cxn modelId="{965C080A-6C39-4BB2-AA10-02C63345A4CD}" srcId="{B9199ECF-F86B-46C0-966D-16C7A522A2E5}" destId="{E0B2AD32-2A7C-41E5-8FAB-30442C302EB2}" srcOrd="1" destOrd="0" parTransId="{E2125816-5418-4F37-ACB2-4723783B0C92}" sibTransId="{AC8226FB-D1DA-4D3B-A834-FC1AACAE326C}"/>
    <dgm:cxn modelId="{911A87BB-D52E-4717-8918-5A05E4B9854D}" type="presOf" srcId="{988CD65C-E235-4EB7-B5CB-4B2731A10F07}" destId="{E790D01E-0D2D-41B6-A2F0-774B2138F72C}" srcOrd="0" destOrd="0" presId="urn:microsoft.com/office/officeart/2005/8/layout/vList5"/>
    <dgm:cxn modelId="{BB51CE3B-8FDA-4D71-AF7D-0F397ED7F243}" srcId="{EBF4B1C7-0FCE-49E1-8BBB-90449A9DE0CB}" destId="{B9FC11D6-6AF7-47D6-91C0-E1644F9E8414}" srcOrd="1" destOrd="0" parTransId="{2498C949-D4A4-4284-8614-DA388417632A}" sibTransId="{16AE1FD6-3F9D-479D-A547-725620ED3B09}"/>
    <dgm:cxn modelId="{67FE769A-E461-4AD3-8D4D-830BE58811E0}" type="presOf" srcId="{F9DE64D6-4784-4E25-BE59-1C8B22CFD6F1}" destId="{C117EDB2-396B-470A-8D31-51995860E55E}" srcOrd="0" destOrd="0" presId="urn:microsoft.com/office/officeart/2005/8/layout/vList5"/>
    <dgm:cxn modelId="{C80232D5-29E5-4BEF-BCD3-E8F72930F91B}" type="presOf" srcId="{B9FC11D6-6AF7-47D6-91C0-E1644F9E8414}" destId="{C9CEE00C-5806-4572-931E-3C33032CC8AA}" srcOrd="0" destOrd="0" presId="urn:microsoft.com/office/officeart/2005/8/layout/vList5"/>
    <dgm:cxn modelId="{2CC62F18-EB55-4F75-BB46-97952F8DE6C9}" type="presOf" srcId="{3BF0E296-6FC4-4EFB-A19A-64274F8CB530}" destId="{C41B6EE2-A1AC-4F5D-ABD3-76C4093F68DD}" srcOrd="0" destOrd="0" presId="urn:microsoft.com/office/officeart/2005/8/layout/vList5"/>
    <dgm:cxn modelId="{0A5B8A3E-DBDE-4583-BB9C-9C2B24AF83CB}" srcId="{31838E28-A026-4630-825E-7AC8B6AC8A7E}" destId="{E4FCC13D-79CA-442A-B8FA-3D6BCD5DB80B}" srcOrd="1" destOrd="0" parTransId="{607E5C0E-4C69-4974-8250-C834AF273A3A}" sibTransId="{F39724C4-F16E-41AC-8534-D7763372AA70}"/>
    <dgm:cxn modelId="{7E784A92-9F6D-4963-A5E6-8F98B314EA06}" srcId="{EBF4B1C7-0FCE-49E1-8BBB-90449A9DE0CB}" destId="{B9199ECF-F86B-46C0-966D-16C7A522A2E5}" srcOrd="2" destOrd="0" parTransId="{8E84A677-E5DA-4675-8B50-DC368218F02C}" sibTransId="{AC142801-81DE-48E1-A1BC-5AE44A2092C1}"/>
    <dgm:cxn modelId="{726E2CA0-6F2C-4B57-9A2A-457A9433C0DA}" type="presOf" srcId="{EBF4B1C7-0FCE-49E1-8BBB-90449A9DE0CB}" destId="{9DE4F49B-4609-4F1A-84F1-AFF6A03290DB}" srcOrd="0" destOrd="0" presId="urn:microsoft.com/office/officeart/2005/8/layout/vList5"/>
    <dgm:cxn modelId="{E306F01A-1F48-4DB4-9E89-453477D03557}" type="presOf" srcId="{E0B2AD32-2A7C-41E5-8FAB-30442C302EB2}" destId="{B2127431-504D-42B4-94CB-369919656DCE}" srcOrd="0" destOrd="1" presId="urn:microsoft.com/office/officeart/2005/8/layout/vList5"/>
    <dgm:cxn modelId="{E6C9A7C8-B4C7-4428-A5CD-1961360180A7}" type="presOf" srcId="{96310825-08C1-48B2-B875-684522B58FF3}" destId="{B2127431-504D-42B4-94CB-369919656DCE}" srcOrd="0" destOrd="2" presId="urn:microsoft.com/office/officeart/2005/8/layout/vList5"/>
    <dgm:cxn modelId="{C5943DEE-5887-4397-8122-31E79C62960E}" srcId="{B9FC11D6-6AF7-47D6-91C0-E1644F9E8414}" destId="{988CD65C-E235-4EB7-B5CB-4B2731A10F07}" srcOrd="0" destOrd="0" parTransId="{08ADA410-A1F3-44AE-AC53-568D006F8D8E}" sibTransId="{555F9463-6FCC-4524-B448-94EB6E1F3AA0}"/>
    <dgm:cxn modelId="{16AE49DE-22D8-4905-84AA-C0895D922BB5}" type="presOf" srcId="{94BF54AD-501E-4EE9-81F5-A784CFAF4DF2}" destId="{CE90869D-2857-4B4D-8A0E-7B89CAE9F328}" srcOrd="0" destOrd="0" presId="urn:microsoft.com/office/officeart/2005/8/layout/vList5"/>
    <dgm:cxn modelId="{BD425B5D-2A4C-4023-A89F-0A7D29F37496}" type="presOf" srcId="{31838E28-A026-4630-825E-7AC8B6AC8A7E}" destId="{6CD7AD28-7D03-45F1-BE94-F6335A62B2C3}" srcOrd="0" destOrd="0" presId="urn:microsoft.com/office/officeart/2005/8/layout/vList5"/>
    <dgm:cxn modelId="{54C8BF4F-3286-4BB6-A454-5FDC88DACB00}" srcId="{3BF0E296-6FC4-4EFB-A19A-64274F8CB530}" destId="{F9DE64D6-4784-4E25-BE59-1C8B22CFD6F1}" srcOrd="0" destOrd="0" parTransId="{40195294-110C-4C9A-B773-E37ED7DFDB47}" sibTransId="{0571E251-CCE1-4778-BE04-E46BC7283CE9}"/>
    <dgm:cxn modelId="{DE098548-6B54-470D-A07C-8F43FA844C8A}" type="presParOf" srcId="{9DE4F49B-4609-4F1A-84F1-AFF6A03290DB}" destId="{2D352B6D-C577-4DF3-804F-70B3B1A9F18B}" srcOrd="0" destOrd="0" presId="urn:microsoft.com/office/officeart/2005/8/layout/vList5"/>
    <dgm:cxn modelId="{50971B34-3793-42FB-B8F3-EA8A09E8F995}" type="presParOf" srcId="{2D352B6D-C577-4DF3-804F-70B3B1A9F18B}" destId="{6CD7AD28-7D03-45F1-BE94-F6335A62B2C3}" srcOrd="0" destOrd="0" presId="urn:microsoft.com/office/officeart/2005/8/layout/vList5"/>
    <dgm:cxn modelId="{435A434B-9BBF-4FE8-A9FF-E7EA1E8D6202}" type="presParOf" srcId="{2D352B6D-C577-4DF3-804F-70B3B1A9F18B}" destId="{CE90869D-2857-4B4D-8A0E-7B89CAE9F328}" srcOrd="1" destOrd="0" presId="urn:microsoft.com/office/officeart/2005/8/layout/vList5"/>
    <dgm:cxn modelId="{8B15208C-562D-4606-BA86-6964C5276844}" type="presParOf" srcId="{9DE4F49B-4609-4F1A-84F1-AFF6A03290DB}" destId="{EBDBB2B2-D98A-42A9-8164-15C4A2A0186D}" srcOrd="1" destOrd="0" presId="urn:microsoft.com/office/officeart/2005/8/layout/vList5"/>
    <dgm:cxn modelId="{9DA2CBFA-9D9D-4393-8C0B-CA17D1E9A51E}" type="presParOf" srcId="{9DE4F49B-4609-4F1A-84F1-AFF6A03290DB}" destId="{A5918CA7-CFF3-4319-8143-65005992CC23}" srcOrd="2" destOrd="0" presId="urn:microsoft.com/office/officeart/2005/8/layout/vList5"/>
    <dgm:cxn modelId="{2ABD4D99-AAD0-4B78-AA30-EE21FB1B47B6}" type="presParOf" srcId="{A5918CA7-CFF3-4319-8143-65005992CC23}" destId="{C9CEE00C-5806-4572-931E-3C33032CC8AA}" srcOrd="0" destOrd="0" presId="urn:microsoft.com/office/officeart/2005/8/layout/vList5"/>
    <dgm:cxn modelId="{7A5C0FC7-E0DE-4493-A590-81D54F03ADD6}" type="presParOf" srcId="{A5918CA7-CFF3-4319-8143-65005992CC23}" destId="{E790D01E-0D2D-41B6-A2F0-774B2138F72C}" srcOrd="1" destOrd="0" presId="urn:microsoft.com/office/officeart/2005/8/layout/vList5"/>
    <dgm:cxn modelId="{B5077982-307F-45C7-91C5-1A8AB11A6AE0}" type="presParOf" srcId="{9DE4F49B-4609-4F1A-84F1-AFF6A03290DB}" destId="{08A28FB8-FFCF-4811-B2B3-9EA154E376FC}" srcOrd="3" destOrd="0" presId="urn:microsoft.com/office/officeart/2005/8/layout/vList5"/>
    <dgm:cxn modelId="{020E7A8C-4378-4335-A0DC-63DBB18D3284}" type="presParOf" srcId="{9DE4F49B-4609-4F1A-84F1-AFF6A03290DB}" destId="{1619A2DA-BF28-4CBD-8AF5-015C074DFB7F}" srcOrd="4" destOrd="0" presId="urn:microsoft.com/office/officeart/2005/8/layout/vList5"/>
    <dgm:cxn modelId="{6652A579-A692-402E-A8AB-F22C3D890071}" type="presParOf" srcId="{1619A2DA-BF28-4CBD-8AF5-015C074DFB7F}" destId="{D62B9298-8E08-4966-A1F4-2F7BF0C6CC74}" srcOrd="0" destOrd="0" presId="urn:microsoft.com/office/officeart/2005/8/layout/vList5"/>
    <dgm:cxn modelId="{DC7A1E6C-972B-46DE-9D05-2C08C1CD3492}" type="presParOf" srcId="{1619A2DA-BF28-4CBD-8AF5-015C074DFB7F}" destId="{B2127431-504D-42B4-94CB-369919656DCE}" srcOrd="1" destOrd="0" presId="urn:microsoft.com/office/officeart/2005/8/layout/vList5"/>
    <dgm:cxn modelId="{3F6CB765-9B2C-4495-B3F6-2B1B465AC9D0}" type="presParOf" srcId="{9DE4F49B-4609-4F1A-84F1-AFF6A03290DB}" destId="{0387AE8C-D842-4768-AD35-B945AAB5E8B9}" srcOrd="5" destOrd="0" presId="urn:microsoft.com/office/officeart/2005/8/layout/vList5"/>
    <dgm:cxn modelId="{D1FDED07-4F1F-4E02-9E76-26F36D5C04DE}" type="presParOf" srcId="{9DE4F49B-4609-4F1A-84F1-AFF6A03290DB}" destId="{24FF9E37-4A5A-4BB3-8E34-883375C507A4}" srcOrd="6" destOrd="0" presId="urn:microsoft.com/office/officeart/2005/8/layout/vList5"/>
    <dgm:cxn modelId="{1079EC53-9716-4E67-94E1-F902D355CA48}" type="presParOf" srcId="{24FF9E37-4A5A-4BB3-8E34-883375C507A4}" destId="{C41B6EE2-A1AC-4F5D-ABD3-76C4093F68DD}" srcOrd="0" destOrd="0" presId="urn:microsoft.com/office/officeart/2005/8/layout/vList5"/>
    <dgm:cxn modelId="{0855D4AA-20C8-4691-8E3F-23340613E8AF}" type="presParOf" srcId="{24FF9E37-4A5A-4BB3-8E34-883375C507A4}" destId="{C117EDB2-396B-470A-8D31-51995860E55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997E3-0878-4A52-8FA8-9D67FDE78243}">
      <dsp:nvSpPr>
        <dsp:cNvPr id="0" name=""/>
        <dsp:cNvSpPr/>
      </dsp:nvSpPr>
      <dsp:spPr>
        <a:xfrm>
          <a:off x="419457" y="238"/>
          <a:ext cx="2952452" cy="1771471"/>
        </a:xfrm>
        <a:prstGeom prst="roundRect">
          <a:avLst>
            <a:gd name="adj" fmla="val 10000"/>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February 1, 2013 </a:t>
          </a:r>
        </a:p>
        <a:p>
          <a:pPr lvl="0" algn="ctr" defTabSz="889000">
            <a:lnSpc>
              <a:spcPct val="90000"/>
            </a:lnSpc>
            <a:spcBef>
              <a:spcPct val="0"/>
            </a:spcBef>
            <a:spcAft>
              <a:spcPct val="35000"/>
            </a:spcAft>
          </a:pPr>
          <a:r>
            <a:rPr lang="en-US" sz="1600" b="1" kern="1200" dirty="0" smtClean="0">
              <a:solidFill>
                <a:schemeClr val="tx2"/>
              </a:solidFill>
            </a:rPr>
            <a:t>Proposed rule initially released by USDA</a:t>
          </a:r>
        </a:p>
      </dsp:txBody>
      <dsp:txXfrm>
        <a:off x="471342" y="52123"/>
        <a:ext cx="2848682" cy="1667701"/>
      </dsp:txXfrm>
    </dsp:sp>
    <dsp:sp modelId="{2CBE72C4-453B-4053-B910-E497F60E9E3A}">
      <dsp:nvSpPr>
        <dsp:cNvPr id="0" name=""/>
        <dsp:cNvSpPr/>
      </dsp:nvSpPr>
      <dsp:spPr>
        <a:xfrm>
          <a:off x="3631725" y="519869"/>
          <a:ext cx="625919" cy="732208"/>
        </a:xfrm>
        <a:prstGeom prst="rightArrow">
          <a:avLst>
            <a:gd name="adj1" fmla="val 60000"/>
            <a:gd name="adj2" fmla="val 50000"/>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w="9525"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3631725" y="666311"/>
        <a:ext cx="438143" cy="439324"/>
      </dsp:txXfrm>
    </dsp:sp>
    <dsp:sp modelId="{08088237-4F8E-4A92-8486-13DF54B077D6}">
      <dsp:nvSpPr>
        <dsp:cNvPr id="0" name=""/>
        <dsp:cNvSpPr/>
      </dsp:nvSpPr>
      <dsp:spPr>
        <a:xfrm>
          <a:off x="4552890" y="238"/>
          <a:ext cx="2952452" cy="1771471"/>
        </a:xfrm>
        <a:prstGeom prst="roundRect">
          <a:avLst>
            <a:gd name="adj" fmla="val 10000"/>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March 25, 2013</a:t>
          </a:r>
        </a:p>
        <a:p>
          <a:pPr lvl="0" algn="ctr" defTabSz="889000">
            <a:lnSpc>
              <a:spcPct val="90000"/>
            </a:lnSpc>
            <a:spcBef>
              <a:spcPct val="0"/>
            </a:spcBef>
            <a:spcAft>
              <a:spcPct val="35000"/>
            </a:spcAft>
          </a:pPr>
          <a:r>
            <a:rPr lang="en-US" sz="1600" b="1" kern="1200" dirty="0" smtClean="0">
              <a:solidFill>
                <a:schemeClr val="tx2"/>
              </a:solidFill>
            </a:rPr>
            <a:t>SNA submitted comments</a:t>
          </a:r>
        </a:p>
        <a:p>
          <a:pPr lvl="0" algn="ctr" defTabSz="889000">
            <a:lnSpc>
              <a:spcPct val="90000"/>
            </a:lnSpc>
            <a:spcBef>
              <a:spcPct val="0"/>
            </a:spcBef>
            <a:spcAft>
              <a:spcPct val="35000"/>
            </a:spcAft>
          </a:pPr>
          <a:r>
            <a:rPr lang="en-US" sz="1200" kern="1200" dirty="0" smtClean="0">
              <a:solidFill>
                <a:schemeClr val="tx2"/>
              </a:solidFill>
            </a:rPr>
            <a:t>A competitive foods task force was assembled by SNA, which prepared and submitted comments in response to the call for comments by USDA.</a:t>
          </a:r>
          <a:endParaRPr lang="en-US" sz="1400" kern="1200" dirty="0">
            <a:solidFill>
              <a:schemeClr val="tx2"/>
            </a:solidFill>
          </a:endParaRPr>
        </a:p>
      </dsp:txBody>
      <dsp:txXfrm>
        <a:off x="4604775" y="52123"/>
        <a:ext cx="2848682" cy="1667701"/>
      </dsp:txXfrm>
    </dsp:sp>
    <dsp:sp modelId="{144D3F21-DB88-4061-A7C0-EAC3E1AED291}">
      <dsp:nvSpPr>
        <dsp:cNvPr id="0" name=""/>
        <dsp:cNvSpPr/>
      </dsp:nvSpPr>
      <dsp:spPr>
        <a:xfrm rot="5400000">
          <a:off x="5716156" y="1978381"/>
          <a:ext cx="625919" cy="732208"/>
        </a:xfrm>
        <a:prstGeom prst="rightArrow">
          <a:avLst>
            <a:gd name="adj1" fmla="val 60000"/>
            <a:gd name="adj2" fmla="val 50000"/>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w="9525"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rot="-5400000">
        <a:off x="5809454" y="2031525"/>
        <a:ext cx="439324" cy="438143"/>
      </dsp:txXfrm>
    </dsp:sp>
    <dsp:sp modelId="{2F17E1CB-83B8-4C4A-9537-05072F729B7D}">
      <dsp:nvSpPr>
        <dsp:cNvPr id="0" name=""/>
        <dsp:cNvSpPr/>
      </dsp:nvSpPr>
      <dsp:spPr>
        <a:xfrm>
          <a:off x="4552890" y="2952690"/>
          <a:ext cx="2952452" cy="1771471"/>
        </a:xfrm>
        <a:prstGeom prst="roundRect">
          <a:avLst>
            <a:gd name="adj" fmla="val 10000"/>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June 28, 2013</a:t>
          </a:r>
        </a:p>
        <a:p>
          <a:pPr lvl="0" algn="ctr" defTabSz="889000">
            <a:lnSpc>
              <a:spcPct val="90000"/>
            </a:lnSpc>
            <a:spcBef>
              <a:spcPct val="0"/>
            </a:spcBef>
            <a:spcAft>
              <a:spcPct val="35000"/>
            </a:spcAft>
          </a:pPr>
          <a:r>
            <a:rPr lang="en-US" sz="1700" b="1" kern="1200" dirty="0" smtClean="0">
              <a:solidFill>
                <a:schemeClr val="tx2"/>
              </a:solidFill>
            </a:rPr>
            <a:t>Interim final rule released by USDA</a:t>
          </a:r>
          <a:endParaRPr lang="en-US" sz="1700" b="1" kern="1200" dirty="0">
            <a:solidFill>
              <a:schemeClr val="tx2"/>
            </a:solidFill>
          </a:endParaRPr>
        </a:p>
      </dsp:txBody>
      <dsp:txXfrm>
        <a:off x="4604775" y="3004575"/>
        <a:ext cx="2848682" cy="1667701"/>
      </dsp:txXfrm>
    </dsp:sp>
    <dsp:sp modelId="{47FEC9C6-1621-4971-9B82-4131CC89ADE3}">
      <dsp:nvSpPr>
        <dsp:cNvPr id="0" name=""/>
        <dsp:cNvSpPr/>
      </dsp:nvSpPr>
      <dsp:spPr>
        <a:xfrm rot="10800000">
          <a:off x="3667154" y="3472322"/>
          <a:ext cx="625919" cy="732208"/>
        </a:xfrm>
        <a:prstGeom prst="rightArrow">
          <a:avLst>
            <a:gd name="adj1" fmla="val 60000"/>
            <a:gd name="adj2" fmla="val 50000"/>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w="9525"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rot="10800000">
        <a:off x="3854930" y="3618764"/>
        <a:ext cx="438143" cy="439324"/>
      </dsp:txXfrm>
    </dsp:sp>
    <dsp:sp modelId="{2D102459-3B60-4420-8264-A85CFA01B8D9}">
      <dsp:nvSpPr>
        <dsp:cNvPr id="0" name=""/>
        <dsp:cNvSpPr/>
      </dsp:nvSpPr>
      <dsp:spPr>
        <a:xfrm>
          <a:off x="419457" y="2952690"/>
          <a:ext cx="2952452" cy="1771471"/>
        </a:xfrm>
        <a:prstGeom prst="roundRect">
          <a:avLst>
            <a:gd name="adj" fmla="val 10000"/>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September 24, 2013</a:t>
          </a:r>
        </a:p>
        <a:p>
          <a:pPr lvl="0" algn="ctr" defTabSz="889000">
            <a:lnSpc>
              <a:spcPct val="90000"/>
            </a:lnSpc>
            <a:spcBef>
              <a:spcPct val="0"/>
            </a:spcBef>
            <a:spcAft>
              <a:spcPct val="35000"/>
            </a:spcAft>
          </a:pPr>
          <a:r>
            <a:rPr lang="en-US" sz="1700" b="1" kern="1200" dirty="0" smtClean="0">
              <a:solidFill>
                <a:schemeClr val="tx2"/>
              </a:solidFill>
            </a:rPr>
            <a:t>SNA submitted second round of comments</a:t>
          </a:r>
        </a:p>
        <a:p>
          <a:pPr lvl="0" algn="ctr" defTabSz="889000">
            <a:lnSpc>
              <a:spcPct val="90000"/>
            </a:lnSpc>
            <a:spcBef>
              <a:spcPct val="0"/>
            </a:spcBef>
            <a:spcAft>
              <a:spcPct val="35000"/>
            </a:spcAft>
          </a:pPr>
          <a:r>
            <a:rPr lang="en-US" sz="1200" b="0" kern="1200" dirty="0" smtClean="0">
              <a:solidFill>
                <a:schemeClr val="tx2"/>
              </a:solidFill>
            </a:rPr>
            <a:t>The SNA competitive foods task force prepared and submitted additional comments on the interim final rule released by USDA.</a:t>
          </a:r>
          <a:endParaRPr lang="en-US" sz="1200" b="0" kern="1200" dirty="0">
            <a:solidFill>
              <a:schemeClr val="tx2"/>
            </a:solidFill>
          </a:endParaRPr>
        </a:p>
      </dsp:txBody>
      <dsp:txXfrm>
        <a:off x="471342" y="3004575"/>
        <a:ext cx="2848682" cy="1667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0869D-2857-4B4D-8A0E-7B89CAE9F328}">
      <dsp:nvSpPr>
        <dsp:cNvPr id="0" name=""/>
        <dsp:cNvSpPr/>
      </dsp:nvSpPr>
      <dsp:spPr>
        <a:xfrm rot="5400000">
          <a:off x="4162471" y="-1327011"/>
          <a:ext cx="725362" cy="3608456"/>
        </a:xfrm>
        <a:prstGeom prst="round2SameRect">
          <a:avLst/>
        </a:prstGeom>
        <a:solidFill>
          <a:schemeClr val="bg1">
            <a:alpha val="90000"/>
          </a:schemeClr>
        </a:solidFill>
        <a:ln w="26425"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 Snack items ≤200 calories</a:t>
          </a:r>
          <a:endParaRPr lang="en-US" sz="1800" kern="1200" dirty="0"/>
        </a:p>
        <a:p>
          <a:pPr marL="171450" lvl="1" indent="-171450" algn="l" defTabSz="800100">
            <a:lnSpc>
              <a:spcPct val="90000"/>
            </a:lnSpc>
            <a:spcBef>
              <a:spcPct val="0"/>
            </a:spcBef>
            <a:spcAft>
              <a:spcPct val="15000"/>
            </a:spcAft>
            <a:buChar char="••"/>
          </a:pPr>
          <a:r>
            <a:rPr lang="en-US" sz="1800" kern="1200" dirty="0" smtClean="0"/>
            <a:t> Entrée items ≤350 calories</a:t>
          </a:r>
          <a:endParaRPr lang="en-US" sz="1800" kern="1200" dirty="0"/>
        </a:p>
      </dsp:txBody>
      <dsp:txXfrm rot="-5400000">
        <a:off x="2720925" y="149944"/>
        <a:ext cx="3573047" cy="654544"/>
      </dsp:txXfrm>
    </dsp:sp>
    <dsp:sp modelId="{6CD7AD28-7D03-45F1-BE94-F6335A62B2C3}">
      <dsp:nvSpPr>
        <dsp:cNvPr id="0" name=""/>
        <dsp:cNvSpPr/>
      </dsp:nvSpPr>
      <dsp:spPr>
        <a:xfrm>
          <a:off x="76203" y="0"/>
          <a:ext cx="2743210" cy="900546"/>
        </a:xfrm>
        <a:prstGeom prst="roundRect">
          <a:avLst/>
        </a:prstGeom>
        <a:solidFill>
          <a:srgbClr val="0070C0"/>
        </a:solidFill>
        <a:ln w="26425"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Calorie Limits</a:t>
          </a:r>
          <a:endParaRPr lang="en-US" sz="2400" b="1" kern="1200" dirty="0"/>
        </a:p>
      </dsp:txBody>
      <dsp:txXfrm>
        <a:off x="120164" y="43961"/>
        <a:ext cx="2655288" cy="812624"/>
      </dsp:txXfrm>
    </dsp:sp>
    <dsp:sp modelId="{E790D01E-0D2D-41B6-A2F0-774B2138F72C}">
      <dsp:nvSpPr>
        <dsp:cNvPr id="0" name=""/>
        <dsp:cNvSpPr/>
      </dsp:nvSpPr>
      <dsp:spPr>
        <a:xfrm rot="5400000">
          <a:off x="3944412" y="-202161"/>
          <a:ext cx="781884" cy="3234244"/>
        </a:xfrm>
        <a:prstGeom prst="round2SameRect">
          <a:avLst/>
        </a:prstGeom>
        <a:solidFill>
          <a:schemeClr val="bg1">
            <a:alpha val="9000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 Snack items ≤230 mg**</a:t>
          </a:r>
          <a:endParaRPr lang="en-US" sz="1800" kern="1200" dirty="0"/>
        </a:p>
        <a:p>
          <a:pPr marL="171450" lvl="1" indent="-171450" algn="l" defTabSz="800100">
            <a:lnSpc>
              <a:spcPct val="90000"/>
            </a:lnSpc>
            <a:spcBef>
              <a:spcPct val="0"/>
            </a:spcBef>
            <a:spcAft>
              <a:spcPct val="15000"/>
            </a:spcAft>
            <a:buChar char="••"/>
          </a:pPr>
          <a:r>
            <a:rPr lang="en-US" sz="1800" kern="1200" dirty="0" smtClean="0"/>
            <a:t> Entrée items ≤480 mg</a:t>
          </a:r>
          <a:endParaRPr lang="en-US" sz="1800" kern="1200" dirty="0"/>
        </a:p>
      </dsp:txBody>
      <dsp:txXfrm rot="-5400000">
        <a:off x="2718232" y="1062187"/>
        <a:ext cx="3196076" cy="705548"/>
      </dsp:txXfrm>
    </dsp:sp>
    <dsp:sp modelId="{C9CEE00C-5806-4572-931E-3C33032CC8AA}">
      <dsp:nvSpPr>
        <dsp:cNvPr id="0" name=""/>
        <dsp:cNvSpPr/>
      </dsp:nvSpPr>
      <dsp:spPr>
        <a:xfrm>
          <a:off x="76203" y="932879"/>
          <a:ext cx="2743210" cy="914401"/>
        </a:xfrm>
        <a:prstGeom prst="roundRect">
          <a:avLst/>
        </a:prstGeom>
        <a:solidFill>
          <a:srgbClr val="0070C0"/>
        </a:solidFill>
        <a:ln w="26425"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Sodium Limits</a:t>
          </a:r>
          <a:endParaRPr lang="en-US" sz="2400" b="1" kern="1200" dirty="0"/>
        </a:p>
      </dsp:txBody>
      <dsp:txXfrm>
        <a:off x="120840" y="977516"/>
        <a:ext cx="2653936" cy="825127"/>
      </dsp:txXfrm>
    </dsp:sp>
    <dsp:sp modelId="{B2127431-504D-42B4-94CB-369919656DCE}">
      <dsp:nvSpPr>
        <dsp:cNvPr id="0" name=""/>
        <dsp:cNvSpPr/>
      </dsp:nvSpPr>
      <dsp:spPr>
        <a:xfrm rot="5400000">
          <a:off x="4373476" y="356093"/>
          <a:ext cx="920090" cy="4152225"/>
        </a:xfrm>
        <a:prstGeom prst="round2SameRect">
          <a:avLst/>
        </a:prstGeom>
        <a:solidFill>
          <a:schemeClr val="bg1">
            <a:alpha val="9000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 Total fat: ≤35% of calories</a:t>
          </a:r>
          <a:endParaRPr lang="en-US" sz="1800" kern="1200" dirty="0"/>
        </a:p>
        <a:p>
          <a:pPr marL="171450" lvl="1" indent="-171450" algn="l" defTabSz="800100">
            <a:lnSpc>
              <a:spcPct val="90000"/>
            </a:lnSpc>
            <a:spcBef>
              <a:spcPct val="0"/>
            </a:spcBef>
            <a:spcAft>
              <a:spcPct val="15000"/>
            </a:spcAft>
            <a:buChar char="••"/>
          </a:pPr>
          <a:r>
            <a:rPr lang="en-US" sz="1800" kern="1200" dirty="0" smtClean="0"/>
            <a:t> Saturated fat: &lt;10% of calories</a:t>
          </a:r>
          <a:endParaRPr lang="en-US" sz="1800" kern="1200" dirty="0"/>
        </a:p>
        <a:p>
          <a:pPr marL="171450" lvl="1" indent="-171450" algn="l" defTabSz="800100">
            <a:lnSpc>
              <a:spcPct val="90000"/>
            </a:lnSpc>
            <a:spcBef>
              <a:spcPct val="0"/>
            </a:spcBef>
            <a:spcAft>
              <a:spcPct val="15000"/>
            </a:spcAft>
            <a:buChar char="••"/>
          </a:pPr>
          <a:r>
            <a:rPr lang="en-US" sz="1800" kern="1200" dirty="0" smtClean="0"/>
            <a:t> Trans fat: zero grams</a:t>
          </a:r>
          <a:endParaRPr lang="en-US" sz="1800" kern="1200" dirty="0"/>
        </a:p>
      </dsp:txBody>
      <dsp:txXfrm rot="-5400000">
        <a:off x="2757409" y="2017076"/>
        <a:ext cx="4107310" cy="830260"/>
      </dsp:txXfrm>
    </dsp:sp>
    <dsp:sp modelId="{D62B9298-8E08-4966-A1F4-2F7BF0C6CC74}">
      <dsp:nvSpPr>
        <dsp:cNvPr id="0" name=""/>
        <dsp:cNvSpPr/>
      </dsp:nvSpPr>
      <dsp:spPr>
        <a:xfrm>
          <a:off x="76203" y="1878098"/>
          <a:ext cx="2743210" cy="1066116"/>
        </a:xfrm>
        <a:prstGeom prst="roundRect">
          <a:avLst/>
        </a:prstGeom>
        <a:solidFill>
          <a:srgbClr val="0070C0"/>
        </a:solidFill>
        <a:ln w="26425"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Fat Limits</a:t>
          </a:r>
          <a:endParaRPr lang="en-US" sz="2400" b="1" kern="1200" dirty="0"/>
        </a:p>
      </dsp:txBody>
      <dsp:txXfrm>
        <a:off x="128246" y="1930141"/>
        <a:ext cx="2639124" cy="962030"/>
      </dsp:txXfrm>
    </dsp:sp>
    <dsp:sp modelId="{C117EDB2-396B-470A-8D31-51995860E55E}">
      <dsp:nvSpPr>
        <dsp:cNvPr id="0" name=""/>
        <dsp:cNvSpPr/>
      </dsp:nvSpPr>
      <dsp:spPr>
        <a:xfrm rot="5400000">
          <a:off x="4898649" y="993814"/>
          <a:ext cx="641070" cy="4901845"/>
        </a:xfrm>
        <a:prstGeom prst="round2SameRect">
          <a:avLst/>
        </a:prstGeom>
        <a:solidFill>
          <a:schemeClr val="bg1">
            <a:alpha val="9000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≤35% of weight from total sugars in food</a:t>
          </a:r>
          <a:endParaRPr lang="en-US" sz="1800" kern="1200" dirty="0"/>
        </a:p>
      </dsp:txBody>
      <dsp:txXfrm rot="-5400000">
        <a:off x="2768262" y="3155495"/>
        <a:ext cx="4870551" cy="578482"/>
      </dsp:txXfrm>
    </dsp:sp>
    <dsp:sp modelId="{C41B6EE2-A1AC-4F5D-ABD3-76C4093F68DD}">
      <dsp:nvSpPr>
        <dsp:cNvPr id="0" name=""/>
        <dsp:cNvSpPr/>
      </dsp:nvSpPr>
      <dsp:spPr>
        <a:xfrm>
          <a:off x="76203" y="2975032"/>
          <a:ext cx="2743210" cy="907418"/>
        </a:xfrm>
        <a:prstGeom prst="roundRect">
          <a:avLst/>
        </a:prstGeom>
        <a:solidFill>
          <a:srgbClr val="0070C0"/>
        </a:solidFill>
        <a:ln w="26425"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Sugar Limit</a:t>
          </a:r>
          <a:endParaRPr lang="en-US" sz="2400" b="1" kern="1200" dirty="0"/>
        </a:p>
      </dsp:txBody>
      <dsp:txXfrm>
        <a:off x="120499" y="3019328"/>
        <a:ext cx="2654618" cy="8188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9BF24BE6-B2B1-43FA-B5A4-D9ACCFA1E76C}" type="datetimeFigureOut">
              <a:rPr lang="en-US" smtClean="0"/>
              <a:pPr/>
              <a:t>4/14/2014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0E21D272-81F7-4F68-9AEE-5089B34EBE40}" type="slidenum">
              <a:rPr lang="en-US" smtClean="0"/>
              <a:pPr/>
              <a:t>‹#›</a:t>
            </a:fld>
            <a:endParaRPr lang="en-US"/>
          </a:p>
        </p:txBody>
      </p:sp>
    </p:spTree>
    <p:extLst>
      <p:ext uri="{BB962C8B-B14F-4D97-AF65-F5344CB8AC3E}">
        <p14:creationId xmlns:p14="http://schemas.microsoft.com/office/powerpoint/2010/main" val="386383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56216843-7103-4475-B699-40BE6ECCF35B}" type="datetimeFigureOut">
              <a:rPr lang="en-US" smtClean="0"/>
              <a:pPr/>
              <a:t>4/14/2014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D0B2E663-1E32-4B9A-9550-F44E05F9A361}" type="slidenum">
              <a:rPr lang="en-US" smtClean="0"/>
              <a:pPr/>
              <a:t>‹#›</a:t>
            </a:fld>
            <a:endParaRPr lang="en-US"/>
          </a:p>
        </p:txBody>
      </p:sp>
    </p:spTree>
    <p:extLst>
      <p:ext uri="{BB962C8B-B14F-4D97-AF65-F5344CB8AC3E}">
        <p14:creationId xmlns:p14="http://schemas.microsoft.com/office/powerpoint/2010/main" val="387030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D0B2E663-1E32-4B9A-9550-F44E05F9A3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14</a:t>
            </a:fld>
            <a:endParaRPr lang="en-US"/>
          </a:p>
        </p:txBody>
      </p:sp>
    </p:spTree>
    <p:extLst>
      <p:ext uri="{BB962C8B-B14F-4D97-AF65-F5344CB8AC3E}">
        <p14:creationId xmlns:p14="http://schemas.microsoft.com/office/powerpoint/2010/main" val="333676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15</a:t>
            </a:fld>
            <a:endParaRPr lang="en-US"/>
          </a:p>
        </p:txBody>
      </p:sp>
    </p:spTree>
    <p:extLst>
      <p:ext uri="{BB962C8B-B14F-4D97-AF65-F5344CB8AC3E}">
        <p14:creationId xmlns:p14="http://schemas.microsoft.com/office/powerpoint/2010/main" val="1529409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17</a:t>
            </a:fld>
            <a:endParaRPr lang="en-US"/>
          </a:p>
        </p:txBody>
      </p:sp>
    </p:spTree>
    <p:extLst>
      <p:ext uri="{BB962C8B-B14F-4D97-AF65-F5344CB8AC3E}">
        <p14:creationId xmlns:p14="http://schemas.microsoft.com/office/powerpoint/2010/main" val="4019116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18</a:t>
            </a:fld>
            <a:endParaRPr lang="en-US"/>
          </a:p>
        </p:txBody>
      </p:sp>
    </p:spTree>
    <p:extLst>
      <p:ext uri="{BB962C8B-B14F-4D97-AF65-F5344CB8AC3E}">
        <p14:creationId xmlns:p14="http://schemas.microsoft.com/office/powerpoint/2010/main" val="3967355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19</a:t>
            </a:fld>
            <a:endParaRPr lang="en-US"/>
          </a:p>
        </p:txBody>
      </p:sp>
    </p:spTree>
    <p:extLst>
      <p:ext uri="{BB962C8B-B14F-4D97-AF65-F5344CB8AC3E}">
        <p14:creationId xmlns:p14="http://schemas.microsoft.com/office/powerpoint/2010/main" val="60645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20</a:t>
            </a:fld>
            <a:endParaRPr lang="en-US"/>
          </a:p>
        </p:txBody>
      </p:sp>
    </p:spTree>
    <p:extLst>
      <p:ext uri="{BB962C8B-B14F-4D97-AF65-F5344CB8AC3E}">
        <p14:creationId xmlns:p14="http://schemas.microsoft.com/office/powerpoint/2010/main" val="2864535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22</a:t>
            </a:fld>
            <a:endParaRPr lang="en-US"/>
          </a:p>
        </p:txBody>
      </p:sp>
    </p:spTree>
    <p:extLst>
      <p:ext uri="{BB962C8B-B14F-4D97-AF65-F5344CB8AC3E}">
        <p14:creationId xmlns:p14="http://schemas.microsoft.com/office/powerpoint/2010/main" val="1201471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23</a:t>
            </a:fld>
            <a:endParaRPr lang="en-US"/>
          </a:p>
        </p:txBody>
      </p:sp>
    </p:spTree>
    <p:extLst>
      <p:ext uri="{BB962C8B-B14F-4D97-AF65-F5344CB8AC3E}">
        <p14:creationId xmlns:p14="http://schemas.microsoft.com/office/powerpoint/2010/main" val="1113935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25</a:t>
            </a:fld>
            <a:endParaRPr lang="en-US"/>
          </a:p>
        </p:txBody>
      </p:sp>
    </p:spTree>
    <p:extLst>
      <p:ext uri="{BB962C8B-B14F-4D97-AF65-F5344CB8AC3E}">
        <p14:creationId xmlns:p14="http://schemas.microsoft.com/office/powerpoint/2010/main" val="2071940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26</a:t>
            </a:fld>
            <a:endParaRPr lang="en-US"/>
          </a:p>
        </p:txBody>
      </p:sp>
    </p:spTree>
    <p:extLst>
      <p:ext uri="{BB962C8B-B14F-4D97-AF65-F5344CB8AC3E}">
        <p14:creationId xmlns:p14="http://schemas.microsoft.com/office/powerpoint/2010/main" val="116302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D0B2E663-1E32-4B9A-9550-F44E05F9A3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27</a:t>
            </a:fld>
            <a:endParaRPr lang="en-US"/>
          </a:p>
        </p:txBody>
      </p:sp>
    </p:spTree>
    <p:extLst>
      <p:ext uri="{BB962C8B-B14F-4D97-AF65-F5344CB8AC3E}">
        <p14:creationId xmlns:p14="http://schemas.microsoft.com/office/powerpoint/2010/main" val="143171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3</a:t>
            </a:fld>
            <a:endParaRPr lang="en-US"/>
          </a:p>
        </p:txBody>
      </p:sp>
    </p:spTree>
    <p:extLst>
      <p:ext uri="{BB962C8B-B14F-4D97-AF65-F5344CB8AC3E}">
        <p14:creationId xmlns:p14="http://schemas.microsoft.com/office/powerpoint/2010/main" val="314071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4</a:t>
            </a:fld>
            <a:endParaRPr lang="en-US"/>
          </a:p>
        </p:txBody>
      </p:sp>
    </p:spTree>
    <p:extLst>
      <p:ext uri="{BB962C8B-B14F-4D97-AF65-F5344CB8AC3E}">
        <p14:creationId xmlns:p14="http://schemas.microsoft.com/office/powerpoint/2010/main" val="132006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5</a:t>
            </a:fld>
            <a:endParaRPr lang="en-US"/>
          </a:p>
        </p:txBody>
      </p:sp>
    </p:spTree>
    <p:extLst>
      <p:ext uri="{BB962C8B-B14F-4D97-AF65-F5344CB8AC3E}">
        <p14:creationId xmlns:p14="http://schemas.microsoft.com/office/powerpoint/2010/main" val="270169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6</a:t>
            </a:fld>
            <a:endParaRPr lang="en-US"/>
          </a:p>
        </p:txBody>
      </p:sp>
    </p:spTree>
    <p:extLst>
      <p:ext uri="{BB962C8B-B14F-4D97-AF65-F5344CB8AC3E}">
        <p14:creationId xmlns:p14="http://schemas.microsoft.com/office/powerpoint/2010/main" val="302156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7</a:t>
            </a:fld>
            <a:endParaRPr lang="en-US"/>
          </a:p>
        </p:txBody>
      </p:sp>
    </p:spTree>
    <p:extLst>
      <p:ext uri="{BB962C8B-B14F-4D97-AF65-F5344CB8AC3E}">
        <p14:creationId xmlns:p14="http://schemas.microsoft.com/office/powerpoint/2010/main" val="32491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10</a:t>
            </a:fld>
            <a:endParaRPr lang="en-US"/>
          </a:p>
        </p:txBody>
      </p:sp>
    </p:spTree>
    <p:extLst>
      <p:ext uri="{BB962C8B-B14F-4D97-AF65-F5344CB8AC3E}">
        <p14:creationId xmlns:p14="http://schemas.microsoft.com/office/powerpoint/2010/main" val="81590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2E663-1E32-4B9A-9550-F44E05F9A361}" type="slidenum">
              <a:rPr lang="en-US" smtClean="0"/>
              <a:pPr/>
              <a:t>11</a:t>
            </a:fld>
            <a:endParaRPr lang="en-US"/>
          </a:p>
        </p:txBody>
      </p:sp>
    </p:spTree>
    <p:extLst>
      <p:ext uri="{BB962C8B-B14F-4D97-AF65-F5344CB8AC3E}">
        <p14:creationId xmlns:p14="http://schemas.microsoft.com/office/powerpoint/2010/main" val="77759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10AFA5-ADB5-4842-AEC8-4ED210709511}"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0B9B-DCE1-47FC-B47D-CC3E0FD2C84D}"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0AFA5-ADB5-4842-AEC8-4ED210709511}"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0B9B-DCE1-47FC-B47D-CC3E0FD2C8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0AFA5-ADB5-4842-AEC8-4ED210709511}"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0B9B-DCE1-47FC-B47D-CC3E0FD2C8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0AFA5-ADB5-4842-AEC8-4ED210709511}"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0B9B-DCE1-47FC-B47D-CC3E0FD2C8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0AFA5-ADB5-4842-AEC8-4ED210709511}"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0B9B-DCE1-47FC-B47D-CC3E0FD2C84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10AFA5-ADB5-4842-AEC8-4ED210709511}"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40B9B-DCE1-47FC-B47D-CC3E0FD2C8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10AFA5-ADB5-4842-AEC8-4ED210709511}" type="datetimeFigureOut">
              <a:rPr lang="en-US" smtClean="0"/>
              <a:pPr/>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40B9B-DCE1-47FC-B47D-CC3E0FD2C84D}"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10AFA5-ADB5-4842-AEC8-4ED210709511}" type="datetimeFigureOut">
              <a:rPr lang="en-US" smtClean="0"/>
              <a:pPr/>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40B9B-DCE1-47FC-B47D-CC3E0FD2C8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0AFA5-ADB5-4842-AEC8-4ED210709511}" type="datetimeFigureOut">
              <a:rPr lang="en-US" smtClean="0"/>
              <a:pPr/>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40B9B-DCE1-47FC-B47D-CC3E0FD2C8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0AFA5-ADB5-4842-AEC8-4ED210709511}"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40B9B-DCE1-47FC-B47D-CC3E0FD2C84D}"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0AFA5-ADB5-4842-AEC8-4ED210709511}"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40B9B-DCE1-47FC-B47D-CC3E0FD2C8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410AFA5-ADB5-4842-AEC8-4ED210709511}" type="datetimeFigureOut">
              <a:rPr lang="en-US" smtClean="0"/>
              <a:pPr/>
              <a:t>4/14/2014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C640B9B-DCE1-47FC-B47D-CC3E0FD2C8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schoolnutrition.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usda&amp;source=images&amp;cd=&amp;cad=rja&amp;docid=eyw1qDFN5mGYqM&amp;tbnid=GByNAzXOAu2jPM:&amp;ved=0CAUQjRw&amp;url=http://www.aamu.edu/academics/alns/pages/usda-1890-national-scholars-applications.aspx&amp;ei=Kq20Usb8FI7OyAHh_IEw&amp;bvm=bv.58187178,d.aWc&amp;psig=AFQjCNHzNzJU3bnlWYvtnWA84MpzZECYng&amp;ust=138765886279248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25396" y="457200"/>
            <a:ext cx="8108796" cy="3048000"/>
          </a:xfrm>
        </p:spPr>
        <p:txBody>
          <a:bodyPr anchor="ctr" anchorCtr="0">
            <a:normAutofit fontScale="90000"/>
          </a:bodyPr>
          <a:lstStyle/>
          <a:p>
            <a:r>
              <a:rPr lang="en-US" dirty="0" smtClean="0"/>
              <a:t/>
            </a:r>
            <a:br>
              <a:rPr lang="en-US" dirty="0" smtClean="0"/>
            </a:br>
            <a:r>
              <a:rPr lang="en-US" sz="8000" b="1" dirty="0" smtClean="0">
                <a:solidFill>
                  <a:srgbClr val="0070C0"/>
                </a:solidFill>
              </a:rPr>
              <a:t>Smart Snacks</a:t>
            </a:r>
            <a:br>
              <a:rPr lang="en-US" sz="8000" b="1" dirty="0" smtClean="0">
                <a:solidFill>
                  <a:srgbClr val="0070C0"/>
                </a:solidFill>
              </a:rPr>
            </a:br>
            <a:r>
              <a:rPr lang="en-US" sz="8000" b="1" dirty="0" smtClean="0">
                <a:solidFill>
                  <a:srgbClr val="0070C0"/>
                </a:solidFill>
              </a:rPr>
              <a:t>          In School</a:t>
            </a:r>
            <a:r>
              <a:rPr lang="en-US" sz="6700" dirty="0">
                <a:solidFill>
                  <a:schemeClr val="accent6">
                    <a:lumMod val="75000"/>
                  </a:schemeClr>
                </a:solidFill>
              </a:rPr>
              <a:t/>
            </a:r>
            <a:br>
              <a:rPr lang="en-US" sz="6700" dirty="0">
                <a:solidFill>
                  <a:schemeClr val="accent6">
                    <a:lumMod val="75000"/>
                  </a:schemeClr>
                </a:solidFill>
              </a:rPr>
            </a:br>
            <a:endParaRPr lang="en-US" sz="6700" dirty="0">
              <a:solidFill>
                <a:schemeClr val="accent6">
                  <a:lumMod val="75000"/>
                </a:schemeClr>
              </a:solidFill>
            </a:endParaRPr>
          </a:p>
        </p:txBody>
      </p:sp>
      <p:sp>
        <p:nvSpPr>
          <p:cNvPr id="8" name="Subtitle 7"/>
          <p:cNvSpPr>
            <a:spLocks noGrp="1"/>
          </p:cNvSpPr>
          <p:nvPr>
            <p:ph type="subTitle" idx="1"/>
          </p:nvPr>
        </p:nvSpPr>
        <p:spPr>
          <a:xfrm>
            <a:off x="304800" y="3505200"/>
            <a:ext cx="8534400" cy="1290131"/>
          </a:xfrm>
        </p:spPr>
        <p:txBody>
          <a:bodyPr>
            <a:normAutofit/>
          </a:bodyPr>
          <a:lstStyle/>
          <a:p>
            <a:pPr algn="ctr">
              <a:lnSpc>
                <a:spcPct val="150000"/>
              </a:lnSpc>
            </a:pPr>
            <a:r>
              <a:rPr lang="en-US" b="1" dirty="0"/>
              <a:t>USDA’s “All Foods Sold in </a:t>
            </a:r>
            <a:r>
              <a:rPr lang="en-US" b="1" dirty="0" smtClean="0"/>
              <a:t>School” Nutrition Standards</a:t>
            </a:r>
            <a:r>
              <a:rPr lang="en-US" b="1" dirty="0"/>
              <a:t/>
            </a:r>
            <a:br>
              <a:rPr lang="en-US" b="1" dirty="0"/>
            </a:br>
            <a:r>
              <a:rPr lang="en-US" b="1" dirty="0" smtClean="0"/>
              <a:t>New for Snacks and Beverages</a:t>
            </a:r>
            <a:endParaRPr lang="en-US"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531" y="4795331"/>
            <a:ext cx="4077269" cy="1453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9794" y="4795331"/>
            <a:ext cx="3962401" cy="14151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700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“Smart Snacks in School” Timeline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8553401"/>
              </p:ext>
            </p:extLst>
          </p:nvPr>
        </p:nvGraphicFramePr>
        <p:xfrm>
          <a:off x="685800" y="1524000"/>
          <a:ext cx="7924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1131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145606"/>
            <a:ext cx="6172200" cy="990600"/>
          </a:xfrm>
        </p:spPr>
        <p:txBody>
          <a:bodyPr>
            <a:normAutofit/>
          </a:bodyPr>
          <a:lstStyle/>
          <a:p>
            <a:pPr algn="ctr"/>
            <a:r>
              <a:rPr lang="en-US" sz="3600" b="1" dirty="0"/>
              <a:t>SNA Comments </a:t>
            </a:r>
          </a:p>
        </p:txBody>
      </p:sp>
      <p:sp>
        <p:nvSpPr>
          <p:cNvPr id="3" name="Content Placeholder 2"/>
          <p:cNvSpPr>
            <a:spLocks noGrp="1"/>
          </p:cNvSpPr>
          <p:nvPr>
            <p:ph idx="1"/>
          </p:nvPr>
        </p:nvSpPr>
        <p:spPr>
          <a:xfrm>
            <a:off x="459840" y="3124200"/>
            <a:ext cx="8229600" cy="2590800"/>
          </a:xfrm>
        </p:spPr>
        <p:txBody>
          <a:bodyPr>
            <a:normAutofit/>
          </a:bodyPr>
          <a:lstStyle/>
          <a:p>
            <a:r>
              <a:rPr lang="en-US" sz="1800" dirty="0" smtClean="0"/>
              <a:t>“Supports flexible and simple regulations at the national level, yet understands that the state and local policies can and do have stricter recommendations.”</a:t>
            </a:r>
          </a:p>
          <a:p>
            <a:pPr marL="0" indent="0">
              <a:buNone/>
            </a:pPr>
            <a:endParaRPr lang="en-US" sz="1000" dirty="0" smtClean="0"/>
          </a:p>
          <a:p>
            <a:r>
              <a:rPr lang="en-US" sz="1800" dirty="0" smtClean="0"/>
              <a:t>“Acknowledges that schools can develop their own wellness policies that best fit their district.”</a:t>
            </a:r>
          </a:p>
          <a:p>
            <a:pPr marL="0" indent="0">
              <a:buNone/>
            </a:pPr>
            <a:endParaRPr lang="en-US" sz="1000" dirty="0" smtClean="0"/>
          </a:p>
          <a:p>
            <a:r>
              <a:rPr lang="en-US" sz="1800" dirty="0" smtClean="0"/>
              <a:t>“Believes school nutrition programs should be the primary food provider within school buildings and property.”</a:t>
            </a:r>
            <a:endParaRPr lang="en-US" sz="1800" dirty="0"/>
          </a:p>
        </p:txBody>
      </p:sp>
      <p:pic>
        <p:nvPicPr>
          <p:cNvPr id="5124" name="Picture 4" descr="School Nutrition Associati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840" y="840419"/>
            <a:ext cx="2465352" cy="17910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3600" y="6097488"/>
            <a:ext cx="4800600" cy="307777"/>
          </a:xfrm>
          <a:prstGeom prst="rect">
            <a:avLst/>
          </a:prstGeom>
        </p:spPr>
        <p:txBody>
          <a:bodyPr wrap="square">
            <a:spAutoFit/>
          </a:bodyPr>
          <a:lstStyle/>
          <a:p>
            <a:r>
              <a:rPr lang="en-US" sz="1400" dirty="0" smtClean="0">
                <a:solidFill>
                  <a:schemeClr val="tx2"/>
                </a:solidFill>
              </a:rPr>
              <a:t>Resource: http</a:t>
            </a:r>
            <a:r>
              <a:rPr lang="en-US" sz="1400" dirty="0">
                <a:solidFill>
                  <a:schemeClr val="tx2"/>
                </a:solidFill>
              </a:rPr>
              <a:t>://www.schoolnutrition.org/meetings.aspx</a:t>
            </a:r>
          </a:p>
        </p:txBody>
      </p:sp>
    </p:spTree>
    <p:extLst>
      <p:ext uri="{BB962C8B-B14F-4D97-AF65-F5344CB8AC3E}">
        <p14:creationId xmlns:p14="http://schemas.microsoft.com/office/powerpoint/2010/main" val="2472148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pPr algn="ctr"/>
            <a:r>
              <a:rPr lang="en-US" sz="3600" b="1" dirty="0" smtClean="0"/>
              <a:t>SNA Comments Continued</a:t>
            </a:r>
            <a:endParaRPr lang="en-US" sz="3600" dirty="0"/>
          </a:p>
        </p:txBody>
      </p:sp>
      <p:sp>
        <p:nvSpPr>
          <p:cNvPr id="3" name="Content Placeholder 2"/>
          <p:cNvSpPr>
            <a:spLocks noGrp="1"/>
          </p:cNvSpPr>
          <p:nvPr>
            <p:ph idx="1"/>
          </p:nvPr>
        </p:nvSpPr>
        <p:spPr>
          <a:xfrm>
            <a:off x="457200" y="1981200"/>
            <a:ext cx="8229600" cy="3886200"/>
          </a:xfrm>
        </p:spPr>
        <p:txBody>
          <a:bodyPr>
            <a:normAutofit lnSpcReduction="10000"/>
          </a:bodyPr>
          <a:lstStyle/>
          <a:p>
            <a:pPr marL="0" indent="0">
              <a:buNone/>
            </a:pPr>
            <a:r>
              <a:rPr lang="en-US" sz="1800" b="1" dirty="0" smtClean="0"/>
              <a:t>SNA believes that the rule, when implemented, should:</a:t>
            </a:r>
          </a:p>
          <a:p>
            <a:pPr marL="0" indent="0">
              <a:buNone/>
            </a:pPr>
            <a:endParaRPr lang="en-US" sz="1100" dirty="0" smtClean="0"/>
          </a:p>
          <a:p>
            <a:r>
              <a:rPr lang="en-US" sz="1800" dirty="0" smtClean="0"/>
              <a:t>“Provide flexibility, simplicity, and minimum standards, consistent with the Meal Pattern Guidelines, limiting the additional burden as required by Healthy Hunger-Free Kids Act.”</a:t>
            </a:r>
          </a:p>
          <a:p>
            <a:pPr marL="0" indent="0">
              <a:buNone/>
            </a:pPr>
            <a:endParaRPr lang="en-US" sz="1100" dirty="0" smtClean="0"/>
          </a:p>
          <a:p>
            <a:r>
              <a:rPr lang="en-US" sz="1800" dirty="0" smtClean="0"/>
              <a:t>“Any product used as part of the reimbursable lunch should be able to be sold without any further restrictions.”</a:t>
            </a:r>
          </a:p>
          <a:p>
            <a:pPr marL="0" indent="0">
              <a:buNone/>
            </a:pPr>
            <a:endParaRPr lang="en-US" sz="1100" dirty="0" smtClean="0"/>
          </a:p>
          <a:p>
            <a:r>
              <a:rPr lang="en-US" sz="1800" dirty="0" smtClean="0"/>
              <a:t>“Establish a level playing field between SFA’s and other school sellers.”</a:t>
            </a:r>
          </a:p>
          <a:p>
            <a:pPr marL="0" indent="0">
              <a:buNone/>
            </a:pPr>
            <a:endParaRPr lang="en-US" sz="1100" dirty="0" smtClean="0"/>
          </a:p>
          <a:p>
            <a:r>
              <a:rPr lang="en-US" sz="1800" dirty="0" smtClean="0"/>
              <a:t>“Provide nutrition education to children.”</a:t>
            </a:r>
          </a:p>
          <a:p>
            <a:pPr marL="0" indent="0">
              <a:buNone/>
            </a:pPr>
            <a:endParaRPr lang="en-US" sz="1100" dirty="0" smtClean="0"/>
          </a:p>
          <a:p>
            <a:r>
              <a:rPr lang="en-US" sz="1800" dirty="0" smtClean="0"/>
              <a:t>“Recognize that School Food Directors make nutrition decisions that are best for students.”</a:t>
            </a:r>
            <a:endParaRPr lang="en-US" sz="1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3023" y="6172200"/>
            <a:ext cx="4816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569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Nutrition Standards for Foods</a:t>
            </a:r>
            <a:endParaRPr lang="en-US" sz="3600" dirty="0"/>
          </a:p>
        </p:txBody>
      </p:sp>
      <p:sp>
        <p:nvSpPr>
          <p:cNvPr id="3" name="Content Placeholder 2"/>
          <p:cNvSpPr>
            <a:spLocks noGrp="1"/>
          </p:cNvSpPr>
          <p:nvPr>
            <p:ph idx="1"/>
          </p:nvPr>
        </p:nvSpPr>
        <p:spPr>
          <a:xfrm>
            <a:off x="457200" y="1600200"/>
            <a:ext cx="8305800" cy="1981200"/>
          </a:xfrm>
        </p:spPr>
        <p:txBody>
          <a:bodyPr/>
          <a:lstStyle/>
          <a:p>
            <a:pPr>
              <a:lnSpc>
                <a:spcPct val="150000"/>
              </a:lnSpc>
            </a:pPr>
            <a:r>
              <a:rPr lang="en-US" sz="1800" dirty="0" smtClean="0"/>
              <a:t>Apply to all grade levels</a:t>
            </a:r>
          </a:p>
          <a:p>
            <a:pPr>
              <a:lnSpc>
                <a:spcPct val="150000"/>
              </a:lnSpc>
            </a:pPr>
            <a:r>
              <a:rPr lang="en-US" sz="1800" dirty="0" smtClean="0"/>
              <a:t>Include general standards and specific nutrient standards</a:t>
            </a:r>
          </a:p>
          <a:p>
            <a:pPr>
              <a:lnSpc>
                <a:spcPct val="150000"/>
              </a:lnSpc>
            </a:pPr>
            <a:r>
              <a:rPr lang="en-US" sz="1800" dirty="0" smtClean="0"/>
              <a:t>To be allowed, a food item must meet the general and specific nutrient criteria</a:t>
            </a:r>
          </a:p>
          <a:p>
            <a:pPr marL="0" indent="0">
              <a:buNone/>
            </a:pPr>
            <a:endParaRPr lang="en-US" dirty="0"/>
          </a:p>
        </p:txBody>
      </p:sp>
      <p:pic>
        <p:nvPicPr>
          <p:cNvPr id="1028" name="Picture 4" descr="http://www.ruddrootsparents.org/resources/images/nutrition-label-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733800"/>
            <a:ext cx="5120390" cy="17042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85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63" y="533400"/>
            <a:ext cx="8183880" cy="990600"/>
          </a:xfrm>
        </p:spPr>
        <p:txBody>
          <a:bodyPr anchor="ctr" anchorCtr="0">
            <a:noAutofit/>
          </a:bodyPr>
          <a:lstStyle/>
          <a:p>
            <a:pPr algn="ctr"/>
            <a:r>
              <a:rPr lang="en-US" sz="3600" b="1" dirty="0" smtClean="0"/>
              <a:t>General Nutrition Standards for Foods</a:t>
            </a:r>
            <a:endParaRPr lang="en-US" sz="3600" b="1" dirty="0"/>
          </a:p>
        </p:txBody>
      </p:sp>
      <p:sp>
        <p:nvSpPr>
          <p:cNvPr id="4" name="TextBox 3"/>
          <p:cNvSpPr txBox="1"/>
          <p:nvPr/>
        </p:nvSpPr>
        <p:spPr>
          <a:xfrm>
            <a:off x="609600" y="1828800"/>
            <a:ext cx="8047607" cy="4462760"/>
          </a:xfrm>
          <a:prstGeom prst="rect">
            <a:avLst/>
          </a:prstGeom>
          <a:noFill/>
        </p:spPr>
        <p:txBody>
          <a:bodyPr wrap="square" rtlCol="0">
            <a:spAutoFit/>
          </a:bodyPr>
          <a:lstStyle/>
          <a:p>
            <a:r>
              <a:rPr lang="en-US" sz="2000" b="1" dirty="0" smtClean="0"/>
              <a:t>Any food sold in schools must:</a:t>
            </a:r>
          </a:p>
          <a:p>
            <a:endParaRPr lang="en-US" sz="1200" b="1" dirty="0" smtClean="0"/>
          </a:p>
          <a:p>
            <a:endParaRPr lang="en-US" sz="1200" b="1" dirty="0" smtClean="0"/>
          </a:p>
          <a:p>
            <a:pPr marL="285750" indent="-285750">
              <a:buFont typeface="Arial" pitchFamily="34" charset="0"/>
              <a:buChar char="•"/>
            </a:pPr>
            <a:r>
              <a:rPr lang="en-US" dirty="0" smtClean="0"/>
              <a:t>Be a “whole grain-rich” product; </a:t>
            </a:r>
            <a:r>
              <a:rPr lang="en-US" i="1" dirty="0" smtClean="0"/>
              <a:t>or</a:t>
            </a:r>
          </a:p>
          <a:p>
            <a:endParaRPr lang="en-US" sz="2200" dirty="0" smtClean="0"/>
          </a:p>
          <a:p>
            <a:pPr marL="285750" indent="-285750">
              <a:buFont typeface="Arial" pitchFamily="34" charset="0"/>
              <a:buChar char="•"/>
            </a:pPr>
            <a:r>
              <a:rPr lang="en-US" dirty="0"/>
              <a:t>F</a:t>
            </a:r>
            <a:r>
              <a:rPr lang="en-US" dirty="0" smtClean="0"/>
              <a:t>irst ingredient listed must be a fruit</a:t>
            </a:r>
            <a:r>
              <a:rPr lang="en-US" smtClean="0"/>
              <a:t>, vegetable                                      </a:t>
            </a:r>
            <a:r>
              <a:rPr lang="en-US" dirty="0" smtClean="0"/>
              <a:t>vegetable, diary product, or protein food; </a:t>
            </a:r>
            <a:r>
              <a:rPr lang="en-US" i="1" dirty="0" smtClean="0"/>
              <a:t>or</a:t>
            </a:r>
          </a:p>
          <a:p>
            <a:endParaRPr lang="en-US" sz="2200" dirty="0" smtClean="0"/>
          </a:p>
          <a:p>
            <a:pPr marL="285750" indent="-285750">
              <a:buFont typeface="Arial" pitchFamily="34" charset="0"/>
              <a:buChar char="•"/>
            </a:pPr>
            <a:r>
              <a:rPr lang="en-US" dirty="0" smtClean="0"/>
              <a:t>Be a combination food that contains at least ¼ cup of fruit and/or vegetable; </a:t>
            </a:r>
            <a:r>
              <a:rPr lang="en-US" i="1" dirty="0" smtClean="0"/>
              <a:t>or</a:t>
            </a:r>
          </a:p>
          <a:p>
            <a:endParaRPr lang="en-US" sz="2200" dirty="0" smtClean="0"/>
          </a:p>
          <a:p>
            <a:pPr marL="285750" indent="-285750">
              <a:buFont typeface="Arial" pitchFamily="34" charset="0"/>
              <a:buChar char="•"/>
            </a:pPr>
            <a:r>
              <a:rPr lang="en-US" dirty="0" smtClean="0"/>
              <a:t>Contain 10% of the Daily Value of one of the nutrients of public health concern (calcium, potassium, vitamin D or dietary fiber)</a:t>
            </a:r>
          </a:p>
          <a:p>
            <a:pPr marL="742950" lvl="1" indent="-285750">
              <a:lnSpc>
                <a:spcPct val="150000"/>
              </a:lnSpc>
              <a:buFont typeface="Arial" pitchFamily="34" charset="0"/>
              <a:buChar char="•"/>
            </a:pPr>
            <a:r>
              <a:rPr lang="en-US" sz="1400" dirty="0" smtClean="0"/>
              <a:t>Effective July 1, 2016, this criterion will be removed</a:t>
            </a:r>
          </a:p>
          <a:p>
            <a:pPr marL="742950" lvl="1" indent="-285750">
              <a:lnSpc>
                <a:spcPct val="150000"/>
              </a:lnSpc>
              <a:buFont typeface="Arial" pitchFamily="34" charset="0"/>
              <a:buChar char="•"/>
            </a:pPr>
            <a:r>
              <a:rPr lang="en-US" sz="1400" dirty="0" smtClean="0"/>
              <a:t>Allowable competitive foods must be food group based after that date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76400"/>
            <a:ext cx="2667000" cy="2000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056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219200"/>
          </a:xfrm>
        </p:spPr>
        <p:txBody>
          <a:bodyPr>
            <a:noAutofit/>
          </a:bodyPr>
          <a:lstStyle/>
          <a:p>
            <a:pPr algn="ctr"/>
            <a:r>
              <a:rPr lang="en-US" sz="3600" b="1" dirty="0" smtClean="0"/>
              <a:t>Specific Nutrient </a:t>
            </a:r>
            <a:r>
              <a:rPr lang="en-US" sz="3600" b="1" dirty="0"/>
              <a:t>Standards for </a:t>
            </a:r>
            <a:r>
              <a:rPr lang="en-US" sz="3600" b="1" dirty="0" smtClean="0"/>
              <a:t>Foods</a:t>
            </a:r>
            <a:endParaRPr lang="en-US" sz="3600" b="1" dirty="0"/>
          </a:p>
        </p:txBody>
      </p:sp>
      <p:graphicFrame>
        <p:nvGraphicFramePr>
          <p:cNvPr id="4" name="Diagram 3"/>
          <p:cNvGraphicFramePr/>
          <p:nvPr>
            <p:extLst>
              <p:ext uri="{D42A27DB-BD31-4B8C-83A1-F6EECF244321}">
                <p14:modId xmlns:p14="http://schemas.microsoft.com/office/powerpoint/2010/main" val="22089278"/>
              </p:ext>
            </p:extLst>
          </p:nvPr>
        </p:nvGraphicFramePr>
        <p:xfrm>
          <a:off x="762000" y="1752600"/>
          <a:ext cx="7797462" cy="3883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4400" y="5961593"/>
            <a:ext cx="5928804" cy="523220"/>
          </a:xfrm>
          <a:prstGeom prst="rect">
            <a:avLst/>
          </a:prstGeom>
          <a:noFill/>
        </p:spPr>
        <p:txBody>
          <a:bodyPr wrap="square" rtlCol="0">
            <a:spAutoFit/>
          </a:bodyPr>
          <a:lstStyle/>
          <a:p>
            <a:r>
              <a:rPr lang="en-US" sz="1400" dirty="0"/>
              <a:t>*</a:t>
            </a:r>
            <a:r>
              <a:rPr lang="en-US" sz="1400" dirty="0" smtClean="0"/>
              <a:t>On July 1, 2016, foods may not qualify using 10% DV criteria</a:t>
            </a:r>
          </a:p>
          <a:p>
            <a:r>
              <a:rPr lang="en-US" sz="1400" dirty="0" smtClean="0"/>
              <a:t>** On July 1, 2016, snack items must contain ≤200 mg sodium per item</a:t>
            </a:r>
            <a:endParaRPr lang="en-US" sz="1400" dirty="0"/>
          </a:p>
        </p:txBody>
      </p:sp>
    </p:spTree>
    <p:extLst>
      <p:ext uri="{BB962C8B-B14F-4D97-AF65-F5344CB8AC3E}">
        <p14:creationId xmlns:p14="http://schemas.microsoft.com/office/powerpoint/2010/main" val="775374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9" y="609600"/>
            <a:ext cx="8183880" cy="1219200"/>
          </a:xfrm>
        </p:spPr>
        <p:txBody>
          <a:bodyPr anchor="ctr" anchorCtr="0">
            <a:normAutofit fontScale="90000"/>
          </a:bodyPr>
          <a:lstStyle/>
          <a:p>
            <a:pPr algn="ctr"/>
            <a:r>
              <a:rPr lang="en-US" b="1" dirty="0" smtClean="0"/>
              <a:t>Specific Nutrient Standards for Foods:</a:t>
            </a:r>
            <a:endParaRPr lang="en-US" b="1" dirty="0"/>
          </a:p>
        </p:txBody>
      </p:sp>
      <p:sp>
        <p:nvSpPr>
          <p:cNvPr id="4" name="TextBox 3"/>
          <p:cNvSpPr txBox="1"/>
          <p:nvPr/>
        </p:nvSpPr>
        <p:spPr>
          <a:xfrm>
            <a:off x="304800" y="1905000"/>
            <a:ext cx="8534400" cy="4524315"/>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Food accompaniments </a:t>
            </a:r>
          </a:p>
          <a:p>
            <a:pPr marL="742950" lvl="1" indent="-285750">
              <a:lnSpc>
                <a:spcPct val="150000"/>
              </a:lnSpc>
              <a:buFont typeface="Arial" pitchFamily="34" charset="0"/>
              <a:buChar char="•"/>
            </a:pPr>
            <a:r>
              <a:rPr lang="en-US" dirty="0" smtClean="0"/>
              <a:t>Must be included in nutrient profile and considered as part of the food sold.</a:t>
            </a:r>
          </a:p>
          <a:p>
            <a:pPr marL="742950" lvl="1" indent="-285750">
              <a:lnSpc>
                <a:spcPct val="150000"/>
              </a:lnSpc>
              <a:buFont typeface="Arial" pitchFamily="34" charset="0"/>
              <a:buChar char="•"/>
            </a:pPr>
            <a:r>
              <a:rPr lang="en-US" dirty="0" smtClean="0"/>
              <a:t>Accompaniments such as cream cheese, salad dressing, butter, etc.</a:t>
            </a:r>
          </a:p>
          <a:p>
            <a:pPr marL="742950" lvl="1" indent="-285750">
              <a:lnSpc>
                <a:spcPct val="150000"/>
              </a:lnSpc>
              <a:buFont typeface="Arial" pitchFamily="34" charset="0"/>
              <a:buChar char="•"/>
            </a:pPr>
            <a:r>
              <a:rPr lang="en-US" dirty="0" smtClean="0"/>
              <a:t>Help control calories, fat, sugar and sodium added to foods.</a:t>
            </a:r>
          </a:p>
          <a:p>
            <a:pPr marL="742950" lvl="1" indent="-285750">
              <a:lnSpc>
                <a:spcPct val="150000"/>
              </a:lnSpc>
              <a:buFont typeface="Arial" pitchFamily="34" charset="0"/>
              <a:buChar char="•"/>
            </a:pPr>
            <a:r>
              <a:rPr lang="en-US" dirty="0" smtClean="0"/>
              <a:t>Pre-portioning not required, but average portion may be determined.</a:t>
            </a:r>
          </a:p>
          <a:p>
            <a:pPr lvl="1">
              <a:lnSpc>
                <a:spcPct val="150000"/>
              </a:lnSpc>
            </a:pPr>
            <a:endParaRPr lang="en-US" sz="800" dirty="0" smtClean="0"/>
          </a:p>
          <a:p>
            <a:pPr marL="285750" indent="-285750">
              <a:lnSpc>
                <a:spcPct val="150000"/>
              </a:lnSpc>
              <a:buFont typeface="Arial" pitchFamily="34" charset="0"/>
              <a:buChar char="•"/>
            </a:pPr>
            <a:r>
              <a:rPr lang="en-US" b="1" dirty="0" smtClean="0"/>
              <a:t>Fundraisers</a:t>
            </a:r>
          </a:p>
          <a:p>
            <a:pPr>
              <a:lnSpc>
                <a:spcPct val="150000"/>
              </a:lnSpc>
            </a:pPr>
            <a:endParaRPr lang="en-US" sz="400" dirty="0" smtClean="0"/>
          </a:p>
          <a:p>
            <a:pPr marL="742950" lvl="1" indent="-285750">
              <a:lnSpc>
                <a:spcPct val="150000"/>
              </a:lnSpc>
              <a:buFont typeface="Arial" pitchFamily="34" charset="0"/>
              <a:buChar char="•"/>
            </a:pPr>
            <a:r>
              <a:rPr lang="en-US" dirty="0"/>
              <a:t>F</a:t>
            </a:r>
            <a:r>
              <a:rPr lang="en-US" dirty="0" smtClean="0"/>
              <a:t>ood items sold meeting nutrition requirements are not limited.</a:t>
            </a:r>
          </a:p>
          <a:p>
            <a:pPr marL="742950" lvl="1" indent="-285750">
              <a:lnSpc>
                <a:spcPct val="150000"/>
              </a:lnSpc>
              <a:buFont typeface="Arial" pitchFamily="34" charset="0"/>
              <a:buChar char="•"/>
            </a:pPr>
            <a:r>
              <a:rPr lang="en-US" dirty="0" smtClean="0"/>
              <a:t>Exemption during non-school hours, weekends, off-campus events.</a:t>
            </a:r>
          </a:p>
          <a:p>
            <a:pPr marL="742950" lvl="1" indent="-285750">
              <a:lnSpc>
                <a:spcPct val="150000"/>
              </a:lnSpc>
              <a:buFont typeface="Arial" pitchFamily="34" charset="0"/>
              <a:buChar char="•"/>
            </a:pPr>
            <a:r>
              <a:rPr lang="en-US" dirty="0" smtClean="0"/>
              <a:t>Exemption for infrequent fundraisers not meeting nutrition standards, however, state agencies may determine frequency they take place.</a:t>
            </a:r>
            <a:endParaRPr lang="en-US" dirty="0"/>
          </a:p>
        </p:txBody>
      </p:sp>
    </p:spTree>
    <p:extLst>
      <p:ext uri="{BB962C8B-B14F-4D97-AF65-F5344CB8AC3E}">
        <p14:creationId xmlns:p14="http://schemas.microsoft.com/office/powerpoint/2010/main" val="2124614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Nutrition </a:t>
            </a:r>
            <a:r>
              <a:rPr lang="en-US" sz="3600" b="1" dirty="0"/>
              <a:t>Standards for </a:t>
            </a:r>
            <a:r>
              <a:rPr lang="en-US" sz="3600" b="1" dirty="0" smtClean="0"/>
              <a:t>Beverages</a:t>
            </a:r>
            <a:endParaRPr lang="en-US" sz="3600" dirty="0"/>
          </a:p>
        </p:txBody>
      </p:sp>
      <p:sp>
        <p:nvSpPr>
          <p:cNvPr id="3" name="Content Placeholder 2"/>
          <p:cNvSpPr>
            <a:spLocks noGrp="1"/>
          </p:cNvSpPr>
          <p:nvPr>
            <p:ph idx="1"/>
          </p:nvPr>
        </p:nvSpPr>
        <p:spPr>
          <a:xfrm>
            <a:off x="1143000" y="1676400"/>
            <a:ext cx="4953000" cy="1600200"/>
          </a:xfrm>
        </p:spPr>
        <p:txBody>
          <a:bodyPr>
            <a:normAutofit/>
          </a:bodyPr>
          <a:lstStyle/>
          <a:p>
            <a:pPr>
              <a:lnSpc>
                <a:spcPct val="150000"/>
              </a:lnSpc>
            </a:pPr>
            <a:r>
              <a:rPr lang="en-US" sz="1800" dirty="0" smtClean="0"/>
              <a:t>Vary by grade level</a:t>
            </a:r>
          </a:p>
          <a:p>
            <a:pPr>
              <a:lnSpc>
                <a:spcPct val="150000"/>
              </a:lnSpc>
            </a:pPr>
            <a:r>
              <a:rPr lang="en-US" sz="1800" dirty="0" smtClean="0"/>
              <a:t>Identify specific types of beverages allowed</a:t>
            </a:r>
          </a:p>
          <a:p>
            <a:pPr>
              <a:lnSpc>
                <a:spcPct val="150000"/>
              </a:lnSpc>
            </a:pPr>
            <a:r>
              <a:rPr lang="en-US" sz="1800" dirty="0" smtClean="0"/>
              <a:t>Address container size</a:t>
            </a:r>
            <a:endParaRPr lang="en-US" sz="1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657600"/>
            <a:ext cx="3505200" cy="23325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410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gn="ctr"/>
            <a:r>
              <a:rPr lang="en-US" sz="3600" b="1" dirty="0"/>
              <a:t>Nutrition Standards for </a:t>
            </a:r>
            <a:r>
              <a:rPr lang="en-US" sz="3600" b="1" dirty="0" smtClean="0"/>
              <a:t>Beverages</a:t>
            </a:r>
            <a:endParaRPr lang="en-US" sz="3600" dirty="0"/>
          </a:p>
        </p:txBody>
      </p:sp>
      <p:sp>
        <p:nvSpPr>
          <p:cNvPr id="3" name="Content Placeholder 2"/>
          <p:cNvSpPr>
            <a:spLocks noGrp="1"/>
          </p:cNvSpPr>
          <p:nvPr>
            <p:ph idx="1"/>
          </p:nvPr>
        </p:nvSpPr>
        <p:spPr>
          <a:xfrm>
            <a:off x="304800" y="1219200"/>
            <a:ext cx="8661009" cy="5334000"/>
          </a:xfrm>
        </p:spPr>
        <p:txBody>
          <a:bodyPr>
            <a:normAutofit/>
          </a:bodyPr>
          <a:lstStyle/>
          <a:p>
            <a:pPr marL="0" indent="0" algn="ctr">
              <a:buNone/>
            </a:pPr>
            <a:r>
              <a:rPr lang="en-US" sz="3000" b="1" dirty="0" smtClean="0">
                <a:solidFill>
                  <a:schemeClr val="accent1">
                    <a:lumMod val="50000"/>
                  </a:schemeClr>
                </a:solidFill>
              </a:rPr>
              <a:t>For for All Grade Levels</a:t>
            </a:r>
          </a:p>
          <a:p>
            <a:pPr marL="0" indent="0" algn="ctr">
              <a:buNone/>
            </a:pPr>
            <a:endParaRPr lang="en-US" sz="1800" b="1" dirty="0" smtClean="0">
              <a:solidFill>
                <a:schemeClr val="accent1">
                  <a:lumMod val="50000"/>
                </a:schemeClr>
              </a:solidFill>
            </a:endParaRPr>
          </a:p>
          <a:p>
            <a:pPr marL="0" indent="0">
              <a:buNone/>
            </a:pPr>
            <a:r>
              <a:rPr lang="en-US" dirty="0" smtClean="0"/>
              <a:t>  Water</a:t>
            </a:r>
          </a:p>
          <a:p>
            <a:pPr lvl="1"/>
            <a:r>
              <a:rPr lang="en-US" sz="1700" dirty="0" smtClean="0"/>
              <a:t>Plain water, carbonated or noncarbonated</a:t>
            </a:r>
          </a:p>
          <a:p>
            <a:pPr lvl="1"/>
            <a:r>
              <a:rPr lang="en-US" sz="1700" dirty="0" smtClean="0"/>
              <a:t>Maximum serving size: no limit</a:t>
            </a:r>
          </a:p>
          <a:p>
            <a:pPr marL="274320" lvl="1" indent="0">
              <a:buNone/>
            </a:pPr>
            <a:endParaRPr lang="en-US" sz="1000" dirty="0" smtClean="0"/>
          </a:p>
          <a:p>
            <a:pPr marL="0" indent="0">
              <a:buNone/>
            </a:pPr>
            <a:r>
              <a:rPr lang="en-US" dirty="0" smtClean="0"/>
              <a:t>  Milk</a:t>
            </a:r>
          </a:p>
          <a:p>
            <a:pPr lvl="1"/>
            <a:r>
              <a:rPr lang="en-US" sz="1700" dirty="0" smtClean="0"/>
              <a:t>Unflavored non-fat and low-fat milk</a:t>
            </a:r>
          </a:p>
          <a:p>
            <a:pPr lvl="1"/>
            <a:r>
              <a:rPr lang="en-US" sz="1700" dirty="0" smtClean="0"/>
              <a:t>Flavored non-fat milk and milk alternatives</a:t>
            </a:r>
          </a:p>
          <a:p>
            <a:pPr lvl="1"/>
            <a:r>
              <a:rPr lang="en-US" sz="1700" dirty="0" smtClean="0"/>
              <a:t>Maximum serving size: 8 oz. in elementary, 12 oz. in middle and high schools</a:t>
            </a:r>
          </a:p>
          <a:p>
            <a:pPr marL="274320" lvl="1" indent="0">
              <a:buNone/>
            </a:pPr>
            <a:endParaRPr lang="en-US" sz="1000" dirty="0" smtClean="0"/>
          </a:p>
          <a:p>
            <a:pPr marL="0" indent="0">
              <a:buNone/>
            </a:pPr>
            <a:r>
              <a:rPr lang="en-US" dirty="0" smtClean="0"/>
              <a:t>  Juice</a:t>
            </a:r>
          </a:p>
          <a:p>
            <a:pPr lvl="1"/>
            <a:r>
              <a:rPr lang="en-US" sz="1700" dirty="0" smtClean="0"/>
              <a:t>100% fruit and/or vegetable juice</a:t>
            </a:r>
          </a:p>
          <a:p>
            <a:pPr lvl="1"/>
            <a:r>
              <a:rPr lang="en-US" sz="1700" dirty="0" smtClean="0"/>
              <a:t>100% juice diluted with water, carbonated or noncarbonated, no added sweeteners</a:t>
            </a:r>
          </a:p>
          <a:p>
            <a:pPr lvl="1"/>
            <a:r>
              <a:rPr lang="en-US" sz="1700" dirty="0" smtClean="0"/>
              <a:t>Maximum serving size: 8 oz. in elementary, 12 oz. in middle and high schools</a:t>
            </a:r>
            <a:endParaRPr lang="en-US" sz="1700"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00" t="7570" r="10812" b="9201"/>
          <a:stretch/>
        </p:blipFill>
        <p:spPr bwMode="auto">
          <a:xfrm>
            <a:off x="6010182" y="2086252"/>
            <a:ext cx="1953087" cy="1992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238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90" y="513471"/>
            <a:ext cx="8534400" cy="1051560"/>
          </a:xfrm>
        </p:spPr>
        <p:txBody>
          <a:bodyPr anchor="ctr" anchorCtr="0">
            <a:noAutofit/>
          </a:bodyPr>
          <a:lstStyle/>
          <a:p>
            <a:pPr algn="ctr"/>
            <a:r>
              <a:rPr lang="en-US" sz="3600" b="1" dirty="0" smtClean="0"/>
              <a:t>Other Beverage Options </a:t>
            </a:r>
            <a:r>
              <a:rPr lang="en-US" sz="3600" b="1" dirty="0"/>
              <a:t>for </a:t>
            </a:r>
            <a:r>
              <a:rPr lang="en-US" sz="3600" b="1" dirty="0" smtClean="0"/>
              <a:t>High School</a:t>
            </a:r>
            <a:endParaRPr lang="en-US" sz="3300" dirty="0">
              <a:solidFill>
                <a:srgbClr val="0070C0"/>
              </a:solidFill>
            </a:endParaRPr>
          </a:p>
        </p:txBody>
      </p:sp>
      <p:sp>
        <p:nvSpPr>
          <p:cNvPr id="4" name="TextBox 3"/>
          <p:cNvSpPr txBox="1"/>
          <p:nvPr/>
        </p:nvSpPr>
        <p:spPr>
          <a:xfrm>
            <a:off x="533399" y="1524000"/>
            <a:ext cx="8110583" cy="2462213"/>
          </a:xfrm>
          <a:prstGeom prst="rect">
            <a:avLst/>
          </a:prstGeom>
          <a:noFill/>
        </p:spPr>
        <p:txBody>
          <a:bodyPr wrap="square" rtlCol="0">
            <a:spAutoFit/>
          </a:bodyPr>
          <a:lstStyle/>
          <a:p>
            <a:pPr marL="285750" indent="-285750">
              <a:buFont typeface="Arial" pitchFamily="34" charset="0"/>
              <a:buChar char="•"/>
            </a:pPr>
            <a:r>
              <a:rPr lang="en-US" sz="2400" dirty="0" smtClean="0"/>
              <a:t>Calorie Free Beverages: up to 20 oz. serving size</a:t>
            </a:r>
          </a:p>
          <a:p>
            <a:pPr marL="285750" indent="-285750">
              <a:buFont typeface="Arial" pitchFamily="34" charset="0"/>
              <a:buChar char="•"/>
            </a:pPr>
            <a:endParaRPr lang="en-US" sz="800" dirty="0" smtClean="0"/>
          </a:p>
          <a:p>
            <a:pPr marL="742950" lvl="1" indent="-285750">
              <a:buFont typeface="Arial" pitchFamily="34" charset="0"/>
              <a:buChar char="•"/>
            </a:pPr>
            <a:r>
              <a:rPr lang="en-US" dirty="0" smtClean="0"/>
              <a:t>Calorie-free, flavored water (carbonated or noncarbonated)</a:t>
            </a:r>
          </a:p>
          <a:p>
            <a:pPr marL="742950" lvl="1" indent="-285750">
              <a:buFont typeface="Arial" pitchFamily="34" charset="0"/>
              <a:buChar char="•"/>
            </a:pPr>
            <a:endParaRPr lang="en-US" sz="800" dirty="0" smtClean="0"/>
          </a:p>
          <a:p>
            <a:pPr marL="742950" lvl="1" indent="-285750">
              <a:buFont typeface="Arial" pitchFamily="34" charset="0"/>
              <a:buChar char="•"/>
            </a:pPr>
            <a:r>
              <a:rPr lang="en-US" dirty="0" smtClean="0"/>
              <a:t>Other flavored and/or carbonated beverages containing &lt;5 calories per 8 oz., or ≤ 20 calories per 20 oz.</a:t>
            </a:r>
          </a:p>
          <a:p>
            <a:pPr lvl="1"/>
            <a:endParaRPr lang="en-US" sz="1000" dirty="0" smtClean="0"/>
          </a:p>
          <a:p>
            <a:pPr marL="285750" indent="-285750">
              <a:buFont typeface="Arial" pitchFamily="34" charset="0"/>
              <a:buChar char="•"/>
            </a:pPr>
            <a:r>
              <a:rPr lang="en-US" sz="2400" dirty="0" smtClean="0"/>
              <a:t>Low Calorie Beverages: up to 12 oz. serving size</a:t>
            </a:r>
          </a:p>
          <a:p>
            <a:pPr marL="285750" indent="-285750">
              <a:buFont typeface="Arial" pitchFamily="34" charset="0"/>
              <a:buChar char="•"/>
            </a:pPr>
            <a:endParaRPr lang="en-US" sz="800" dirty="0" smtClean="0"/>
          </a:p>
          <a:p>
            <a:pPr marL="742950" lvl="1" indent="-285750">
              <a:buFont typeface="Arial" pitchFamily="34" charset="0"/>
              <a:buChar char="•"/>
            </a:pPr>
            <a:r>
              <a:rPr lang="en-US" dirty="0" smtClean="0"/>
              <a:t>Beverages with ≤ 40 calories per 8 oz., or ≤ 60 calories per 12 fluid oz.</a:t>
            </a:r>
            <a:endParaRPr lang="en-US" dirty="0"/>
          </a:p>
        </p:txBody>
      </p:sp>
      <p:pic>
        <p:nvPicPr>
          <p:cNvPr id="5" name="Picture 4"/>
          <p:cNvPicPr>
            <a:picLocks noChangeAspect="1"/>
          </p:cNvPicPr>
          <p:nvPr/>
        </p:nvPicPr>
        <p:blipFill>
          <a:blip r:embed="rId3" cstate="print"/>
          <a:stretch>
            <a:fillRect/>
          </a:stretch>
        </p:blipFill>
        <p:spPr>
          <a:xfrm>
            <a:off x="2831707" y="4343400"/>
            <a:ext cx="3462383" cy="19545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2916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b="1" dirty="0" smtClean="0"/>
              <a:t>Presentation Outline</a:t>
            </a:r>
            <a:endParaRPr lang="en-US" sz="3600" b="1" dirty="0"/>
          </a:p>
        </p:txBody>
      </p:sp>
      <p:sp>
        <p:nvSpPr>
          <p:cNvPr id="3" name="Content Placeholder 2"/>
          <p:cNvSpPr>
            <a:spLocks noGrp="1"/>
          </p:cNvSpPr>
          <p:nvPr>
            <p:ph idx="1"/>
          </p:nvPr>
        </p:nvSpPr>
        <p:spPr>
          <a:xfrm>
            <a:off x="685800" y="1219200"/>
            <a:ext cx="7696200" cy="5173462"/>
          </a:xfrm>
        </p:spPr>
        <p:txBody>
          <a:bodyPr>
            <a:normAutofit fontScale="85000" lnSpcReduction="20000"/>
          </a:bodyPr>
          <a:lstStyle/>
          <a:p>
            <a:r>
              <a:rPr lang="en-US" sz="1800" b="1" dirty="0" smtClean="0"/>
              <a:t>Overview of USDA’s Smart Snacks in School Nutrition </a:t>
            </a:r>
            <a:r>
              <a:rPr lang="en-US" sz="1800" b="1" dirty="0"/>
              <a:t>S</a:t>
            </a:r>
            <a:r>
              <a:rPr lang="en-US" sz="1800" b="1" dirty="0" smtClean="0"/>
              <a:t>tandards</a:t>
            </a:r>
          </a:p>
          <a:p>
            <a:pPr lvl="1"/>
            <a:r>
              <a:rPr lang="en-US" sz="1600" dirty="0"/>
              <a:t>What </a:t>
            </a:r>
            <a:r>
              <a:rPr lang="en-US" sz="1600" dirty="0" smtClean="0"/>
              <a:t>is the purpose</a:t>
            </a:r>
            <a:endParaRPr lang="en-US" sz="1600" dirty="0"/>
          </a:p>
          <a:p>
            <a:pPr lvl="1"/>
            <a:r>
              <a:rPr lang="en-US" sz="1600" dirty="0" smtClean="0"/>
              <a:t>When and where do the standards apply</a:t>
            </a:r>
          </a:p>
          <a:p>
            <a:pPr lvl="1"/>
            <a:r>
              <a:rPr lang="en-US" sz="1600" dirty="0" smtClean="0"/>
              <a:t>Why </a:t>
            </a:r>
            <a:r>
              <a:rPr lang="en-US" sz="1600" dirty="0"/>
              <a:t>are </a:t>
            </a:r>
            <a:r>
              <a:rPr lang="en-US" sz="1600" dirty="0" smtClean="0"/>
              <a:t>the standards necessary</a:t>
            </a:r>
            <a:endParaRPr lang="en-US" sz="1600" dirty="0"/>
          </a:p>
          <a:p>
            <a:pPr lvl="1"/>
            <a:r>
              <a:rPr lang="en-US" sz="1600" dirty="0"/>
              <a:t>How were </a:t>
            </a:r>
            <a:r>
              <a:rPr lang="en-US" sz="1600" dirty="0" smtClean="0"/>
              <a:t>the standards determined</a:t>
            </a:r>
          </a:p>
          <a:p>
            <a:pPr lvl="1"/>
            <a:r>
              <a:rPr lang="en-US" sz="1600" dirty="0" smtClean="0"/>
              <a:t>“Smart Snacks in School” Timeline</a:t>
            </a:r>
          </a:p>
          <a:p>
            <a:pPr lvl="1"/>
            <a:r>
              <a:rPr lang="en-US" sz="1600" dirty="0" smtClean="0"/>
              <a:t>Student Nutrition Associations’  (SNA) Comments</a:t>
            </a:r>
          </a:p>
          <a:p>
            <a:pPr marL="274320" lvl="1" indent="0">
              <a:buNone/>
            </a:pPr>
            <a:endParaRPr lang="en-US" sz="1100" dirty="0"/>
          </a:p>
          <a:p>
            <a:r>
              <a:rPr lang="en-US" sz="1800" b="1" dirty="0" smtClean="0"/>
              <a:t>Nutrition Standards for Foods</a:t>
            </a:r>
          </a:p>
          <a:p>
            <a:pPr lvl="1"/>
            <a:r>
              <a:rPr lang="en-US" sz="1600" dirty="0" smtClean="0"/>
              <a:t>General nutrition standards </a:t>
            </a:r>
          </a:p>
          <a:p>
            <a:pPr lvl="1"/>
            <a:r>
              <a:rPr lang="en-US" sz="1600" dirty="0" smtClean="0"/>
              <a:t>Food accompaniments</a:t>
            </a:r>
          </a:p>
          <a:p>
            <a:pPr lvl="1"/>
            <a:r>
              <a:rPr lang="en-US" sz="1600" dirty="0" smtClean="0"/>
              <a:t>Fundraisers</a:t>
            </a:r>
          </a:p>
          <a:p>
            <a:pPr marL="274320" lvl="1" indent="0">
              <a:buNone/>
            </a:pPr>
            <a:endParaRPr lang="en-US" sz="1100" dirty="0" smtClean="0"/>
          </a:p>
          <a:p>
            <a:r>
              <a:rPr lang="en-US" sz="1800" b="1" dirty="0" smtClean="0"/>
              <a:t>Nutrition Standards for Beverages</a:t>
            </a:r>
          </a:p>
          <a:p>
            <a:pPr lvl="1"/>
            <a:r>
              <a:rPr lang="en-US" sz="1600" dirty="0"/>
              <a:t>Beverages allowed for all grade levels</a:t>
            </a:r>
          </a:p>
          <a:p>
            <a:pPr lvl="1"/>
            <a:r>
              <a:rPr lang="en-US" sz="1600" dirty="0" smtClean="0"/>
              <a:t>Caffeine standards</a:t>
            </a:r>
          </a:p>
          <a:p>
            <a:pPr lvl="1"/>
            <a:endParaRPr lang="en-US" sz="1600" dirty="0" smtClean="0"/>
          </a:p>
          <a:p>
            <a:r>
              <a:rPr lang="en-US" sz="1800" b="1" dirty="0"/>
              <a:t>Comparison of Before and After New Standards</a:t>
            </a:r>
          </a:p>
          <a:p>
            <a:pPr marL="0" indent="0">
              <a:buNone/>
            </a:pPr>
            <a:endParaRPr lang="en-US" sz="1000" b="1" dirty="0"/>
          </a:p>
          <a:p>
            <a:r>
              <a:rPr lang="en-US" sz="1800" b="1" dirty="0"/>
              <a:t>Monitoring and Compliance</a:t>
            </a:r>
          </a:p>
          <a:p>
            <a:pPr marL="0" indent="0">
              <a:buNone/>
            </a:pPr>
            <a:endParaRPr lang="en-US" sz="1000" b="1" dirty="0"/>
          </a:p>
          <a:p>
            <a:r>
              <a:rPr lang="en-US" sz="1800" b="1" dirty="0"/>
              <a:t>Implementation and Support</a:t>
            </a:r>
            <a:endParaRPr lang="en-US" sz="1400" dirty="0"/>
          </a:p>
          <a:p>
            <a:pPr marL="274320" lvl="1" indent="0">
              <a:buNone/>
            </a:pPr>
            <a:endParaRPr lang="en-US" sz="1000" dirty="0"/>
          </a:p>
          <a:p>
            <a:r>
              <a:rPr lang="en-US" sz="1800" b="1" dirty="0"/>
              <a:t>Resources for More Information</a:t>
            </a:r>
          </a:p>
          <a:p>
            <a:pPr lvl="1"/>
            <a:endParaRPr lang="en-US" sz="1600" dirty="0" smtClean="0"/>
          </a:p>
          <a:p>
            <a:pPr lvl="1"/>
            <a:endParaRPr lang="en-US" sz="8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981200"/>
            <a:ext cx="2819400" cy="401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120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Caffeine Standards for Beverages</a:t>
            </a:r>
            <a:endParaRPr lang="en-US" sz="3600" dirty="0"/>
          </a:p>
        </p:txBody>
      </p:sp>
      <p:sp>
        <p:nvSpPr>
          <p:cNvPr id="3" name="Content Placeholder 2"/>
          <p:cNvSpPr>
            <a:spLocks noGrp="1"/>
          </p:cNvSpPr>
          <p:nvPr>
            <p:ph idx="1"/>
          </p:nvPr>
        </p:nvSpPr>
        <p:spPr>
          <a:xfrm>
            <a:off x="990600" y="1600200"/>
            <a:ext cx="6916903" cy="2133600"/>
          </a:xfrm>
        </p:spPr>
        <p:txBody>
          <a:bodyPr/>
          <a:lstStyle/>
          <a:p>
            <a:pPr marL="0" indent="0">
              <a:buNone/>
            </a:pPr>
            <a:r>
              <a:rPr lang="en-US" sz="1800" b="1" dirty="0" smtClean="0"/>
              <a:t>Elementary and Middle Schools</a:t>
            </a:r>
          </a:p>
          <a:p>
            <a:r>
              <a:rPr lang="en-US" sz="1800" dirty="0" smtClean="0"/>
              <a:t>Beverages must be caffeine-free, with the exception of trace amounts of naturally-occurring caffeine substances.</a:t>
            </a:r>
          </a:p>
          <a:p>
            <a:pPr marL="0" indent="0">
              <a:buNone/>
            </a:pPr>
            <a:endParaRPr lang="en-US" sz="1800" dirty="0" smtClean="0"/>
          </a:p>
          <a:p>
            <a:pPr marL="0" indent="0">
              <a:buNone/>
            </a:pPr>
            <a:r>
              <a:rPr lang="en-US" sz="1800" b="1" dirty="0" smtClean="0"/>
              <a:t>High School</a:t>
            </a:r>
          </a:p>
          <a:p>
            <a:r>
              <a:rPr lang="en-US" sz="1800" dirty="0" smtClean="0"/>
              <a:t>No caffeine restrictions</a:t>
            </a:r>
            <a:endParaRPr lang="en-US" sz="1800" dirty="0"/>
          </a:p>
        </p:txBody>
      </p:sp>
      <p:pic>
        <p:nvPicPr>
          <p:cNvPr id="3076" name="Picture 4" descr="https://encrypted-tbn2.gstatic.com/images?q=tbn:ANd9GcRqoP5fjg8mIcbpO9gkhWUOQVTHnF9IhwkjvgPmthzjXRfnNdExc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864" y="3124200"/>
            <a:ext cx="2328063" cy="289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77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533400"/>
            <a:ext cx="8183880" cy="1051560"/>
          </a:xfrm>
        </p:spPr>
        <p:txBody>
          <a:bodyPr anchor="ctr" anchorCtr="0">
            <a:normAutofit/>
          </a:bodyPr>
          <a:lstStyle/>
          <a:p>
            <a:pPr algn="ctr"/>
            <a:r>
              <a:rPr lang="en-US" sz="3600" b="1" dirty="0" smtClean="0"/>
              <a:t>Before &amp; After New Standards</a:t>
            </a:r>
            <a:endParaRPr lang="en-US" sz="36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52600"/>
            <a:ext cx="7911352" cy="2832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5164" y="4876800"/>
            <a:ext cx="8960224" cy="1400383"/>
          </a:xfrm>
          <a:prstGeom prst="rect">
            <a:avLst/>
          </a:prstGeom>
          <a:noFill/>
        </p:spPr>
        <p:txBody>
          <a:bodyPr wrap="square" rtlCol="0">
            <a:spAutoFit/>
          </a:bodyPr>
          <a:lstStyle/>
          <a:p>
            <a:pPr algn="ctr">
              <a:lnSpc>
                <a:spcPct val="150000"/>
              </a:lnSpc>
            </a:pPr>
            <a:r>
              <a:rPr lang="en-US" sz="1400" i="1" dirty="0" smtClean="0"/>
              <a:t>“Good-bye doughnuts, candy bars, high-fat chips, full-calorie soft drinks and chocolate sandwich cookies. Those kinds of foods and beverages will no longer be allowed to be sold in school… Hello granola bars, peanuts, fruit cups, light popcorn, low-fat chips and no-calorie flavored water. Those types of foods will be offered.” </a:t>
            </a:r>
          </a:p>
          <a:p>
            <a:pPr algn="ctr"/>
            <a:endParaRPr lang="en-US" sz="800" dirty="0" smtClean="0"/>
          </a:p>
          <a:p>
            <a:pPr algn="ctr"/>
            <a:r>
              <a:rPr lang="en-US" sz="1400" dirty="0" smtClean="0"/>
              <a:t>– “ ‘Smart Snacks’ Replacing Junk Food in Schools”, USA Today</a:t>
            </a:r>
            <a:endParaRPr lang="en-US" sz="1400" dirty="0"/>
          </a:p>
        </p:txBody>
      </p:sp>
    </p:spTree>
    <p:extLst>
      <p:ext uri="{BB962C8B-B14F-4D97-AF65-F5344CB8AC3E}">
        <p14:creationId xmlns:p14="http://schemas.microsoft.com/office/powerpoint/2010/main" val="360771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Monitoring and Compliance</a:t>
            </a:r>
            <a:endParaRPr lang="en-US" sz="3600" b="1" dirty="0"/>
          </a:p>
        </p:txBody>
      </p:sp>
      <p:sp>
        <p:nvSpPr>
          <p:cNvPr id="3" name="Content Placeholder 2"/>
          <p:cNvSpPr>
            <a:spLocks noGrp="1"/>
          </p:cNvSpPr>
          <p:nvPr>
            <p:ph idx="1"/>
          </p:nvPr>
        </p:nvSpPr>
        <p:spPr>
          <a:xfrm>
            <a:off x="457200" y="1905000"/>
            <a:ext cx="8229600" cy="2057400"/>
          </a:xfrm>
        </p:spPr>
        <p:txBody>
          <a:bodyPr>
            <a:normAutofit/>
          </a:bodyPr>
          <a:lstStyle/>
          <a:p>
            <a:r>
              <a:rPr lang="en-US" sz="1800" dirty="0" smtClean="0"/>
              <a:t>State agencies will monitor compliance with the standards for all foods sold in schools through a review of local educational agency records as part of the State agency administrative review.</a:t>
            </a:r>
          </a:p>
          <a:p>
            <a:pPr marL="0" indent="0">
              <a:buNone/>
            </a:pPr>
            <a:endParaRPr lang="en-US" sz="1000" dirty="0" smtClean="0"/>
          </a:p>
          <a:p>
            <a:r>
              <a:rPr lang="en-US" sz="1800" dirty="0" smtClean="0"/>
              <a:t>For violations, technical assistance and corrective action plans will be required.</a:t>
            </a:r>
            <a:endParaRPr lang="en-US" sz="1800" dirty="0"/>
          </a:p>
        </p:txBody>
      </p:sp>
    </p:spTree>
    <p:extLst>
      <p:ext uri="{BB962C8B-B14F-4D97-AF65-F5344CB8AC3E}">
        <p14:creationId xmlns:p14="http://schemas.microsoft.com/office/powerpoint/2010/main" val="1797623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Implementation and Support</a:t>
            </a:r>
            <a:endParaRPr lang="en-US" sz="3600" b="1" dirty="0"/>
          </a:p>
        </p:txBody>
      </p:sp>
      <p:sp>
        <p:nvSpPr>
          <p:cNvPr id="3" name="Content Placeholder 2"/>
          <p:cNvSpPr>
            <a:spLocks noGrp="1"/>
          </p:cNvSpPr>
          <p:nvPr>
            <p:ph idx="1"/>
          </p:nvPr>
        </p:nvSpPr>
        <p:spPr>
          <a:xfrm>
            <a:off x="152400" y="1828800"/>
            <a:ext cx="8839200" cy="2133600"/>
          </a:xfrm>
        </p:spPr>
        <p:txBody>
          <a:bodyPr>
            <a:normAutofit lnSpcReduction="10000"/>
          </a:bodyPr>
          <a:lstStyle/>
          <a:p>
            <a:pPr lvl="1"/>
            <a:r>
              <a:rPr lang="en-US" sz="1800" dirty="0" smtClean="0"/>
              <a:t>State </a:t>
            </a:r>
            <a:r>
              <a:rPr lang="en-US" sz="1800" dirty="0"/>
              <a:t>agencies and schools must implement the new standards by July 1, 2014</a:t>
            </a:r>
            <a:r>
              <a:rPr lang="en-US" sz="1800" dirty="0" smtClean="0"/>
              <a:t>.</a:t>
            </a:r>
          </a:p>
          <a:p>
            <a:pPr lvl="1"/>
            <a:endParaRPr lang="en-US" sz="1000" dirty="0"/>
          </a:p>
          <a:p>
            <a:pPr lvl="1"/>
            <a:r>
              <a:rPr lang="en-US" sz="1800" dirty="0"/>
              <a:t>USDA will provide guidance and technical support to State agencies and local educational agencies prior to and during the implementation process</a:t>
            </a:r>
            <a:r>
              <a:rPr lang="en-US" sz="1800" dirty="0" smtClean="0"/>
              <a:t>.</a:t>
            </a:r>
          </a:p>
          <a:p>
            <a:pPr lvl="1"/>
            <a:endParaRPr lang="en-US" sz="1000" dirty="0" smtClean="0"/>
          </a:p>
          <a:p>
            <a:pPr lvl="1"/>
            <a:r>
              <a:rPr lang="en-US" sz="1800" dirty="0" smtClean="0"/>
              <a:t>Visit FNS website for guidance: www.usda.gov/healthierschoolday</a:t>
            </a:r>
            <a:endParaRPr lang="en-US" sz="1800" dirty="0"/>
          </a:p>
          <a:p>
            <a:endParaRPr lang="en-US" sz="1800" b="1" dirty="0" smtClean="0"/>
          </a:p>
          <a:p>
            <a:pPr marL="548640" lvl="2" indent="0">
              <a:buNone/>
            </a:pPr>
            <a:r>
              <a:rPr lang="en-US" sz="1400" dirty="0"/>
              <a:t>	</a:t>
            </a:r>
            <a:r>
              <a:rPr lang="en-US" sz="1400" dirty="0" smtClean="0"/>
              <a:t>	</a:t>
            </a:r>
          </a:p>
          <a:p>
            <a:pPr lvl="1"/>
            <a:endParaRPr lang="en-US" dirty="0" smtClean="0"/>
          </a:p>
        </p:txBody>
      </p:sp>
      <p:pic>
        <p:nvPicPr>
          <p:cNvPr id="7170" name="Picture 2" descr="http://www.aamu.edu/Academics/alns/Documents/800px-USDA_logo_sv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849116"/>
            <a:ext cx="2981325" cy="20594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21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733800"/>
            <a:ext cx="8037576" cy="2667000"/>
          </a:xfrm>
        </p:spPr>
        <p:txBody>
          <a:bodyPr>
            <a:noAutofit/>
          </a:bodyPr>
          <a:lstStyle/>
          <a:p>
            <a:pPr algn="l"/>
            <a:r>
              <a:rPr lang="en-US" sz="1800" b="1" dirty="0" smtClean="0"/>
              <a:t>Smart Snacks in School: USDA Website</a:t>
            </a:r>
          </a:p>
          <a:p>
            <a:pPr algn="l"/>
            <a:r>
              <a:rPr lang="en-US" sz="1800" dirty="0"/>
              <a:t>http://</a:t>
            </a:r>
            <a:r>
              <a:rPr lang="en-US" sz="1800" dirty="0" smtClean="0"/>
              <a:t>www.fns.usda.gov/cnd/governance/legislation/allfoods.htm</a:t>
            </a:r>
          </a:p>
          <a:p>
            <a:pPr algn="l"/>
            <a:endParaRPr lang="en-US" sz="1800" dirty="0" smtClean="0"/>
          </a:p>
          <a:p>
            <a:pPr algn="l"/>
            <a:r>
              <a:rPr lang="en-US" sz="1800" b="1" dirty="0" smtClean="0"/>
              <a:t>USDA’s </a:t>
            </a:r>
            <a:r>
              <a:rPr lang="en-US" sz="1800" b="1" i="1" dirty="0" smtClean="0"/>
              <a:t>The School Day Just Got Healthier </a:t>
            </a:r>
            <a:r>
              <a:rPr lang="en-US" sz="1800" b="1" dirty="0" smtClean="0"/>
              <a:t>Toolkit</a:t>
            </a:r>
          </a:p>
          <a:p>
            <a:pPr algn="l"/>
            <a:r>
              <a:rPr lang="en-US" sz="1800" dirty="0"/>
              <a:t>http://</a:t>
            </a:r>
            <a:r>
              <a:rPr lang="en-US" sz="1800" dirty="0" smtClean="0"/>
              <a:t>www.fns.usda.gov/healthierschoolday</a:t>
            </a:r>
          </a:p>
          <a:p>
            <a:pPr algn="l"/>
            <a:endParaRPr lang="en-US" sz="1800" dirty="0"/>
          </a:p>
          <a:p>
            <a:pPr algn="l"/>
            <a:r>
              <a:rPr lang="en-US" sz="1800" b="1" dirty="0" smtClean="0"/>
              <a:t>Smart Snacks in School: Questions and Answers</a:t>
            </a:r>
          </a:p>
          <a:p>
            <a:pPr algn="l"/>
            <a:r>
              <a:rPr lang="en-US" sz="1800" dirty="0"/>
              <a:t>http://www.fns.usda.gov/cnd/Governance/Legislation/allfoods_QandA.pdf</a:t>
            </a:r>
          </a:p>
        </p:txBody>
      </p:sp>
      <p:sp>
        <p:nvSpPr>
          <p:cNvPr id="4" name="TextBox 3"/>
          <p:cNvSpPr txBox="1"/>
          <p:nvPr/>
        </p:nvSpPr>
        <p:spPr>
          <a:xfrm>
            <a:off x="685800" y="1066800"/>
            <a:ext cx="7848600" cy="1631216"/>
          </a:xfrm>
          <a:prstGeom prst="rect">
            <a:avLst/>
          </a:prstGeom>
          <a:noFill/>
        </p:spPr>
        <p:txBody>
          <a:bodyPr wrap="square" rtlCol="0">
            <a:spAutoFit/>
          </a:bodyPr>
          <a:lstStyle/>
          <a:p>
            <a:pPr algn="ctr"/>
            <a:r>
              <a:rPr lang="en-US" sz="3600" b="1" dirty="0" smtClean="0">
                <a:solidFill>
                  <a:schemeClr val="tx2"/>
                </a:solidFill>
              </a:rPr>
              <a:t>For More Information</a:t>
            </a:r>
          </a:p>
          <a:p>
            <a:pPr algn="ctr"/>
            <a:endParaRPr lang="en-US" sz="800" dirty="0" smtClean="0">
              <a:solidFill>
                <a:schemeClr val="tx2"/>
              </a:solidFill>
            </a:endParaRPr>
          </a:p>
          <a:p>
            <a:pPr algn="ctr"/>
            <a:endParaRPr lang="en-US" sz="800" dirty="0" smtClean="0">
              <a:solidFill>
                <a:schemeClr val="tx2"/>
              </a:solidFill>
            </a:endParaRPr>
          </a:p>
          <a:p>
            <a:pPr algn="ctr"/>
            <a:r>
              <a:rPr lang="en-US" sz="2400" dirty="0" smtClean="0">
                <a:solidFill>
                  <a:schemeClr val="tx2"/>
                </a:solidFill>
              </a:rPr>
              <a:t>To read more about the new Smart Snacks in School nutrition standards, reference the websites listed below.</a:t>
            </a:r>
            <a:endParaRPr lang="en-US" sz="2400" dirty="0">
              <a:solidFill>
                <a:schemeClr val="tx2"/>
              </a:solidFill>
            </a:endParaRPr>
          </a:p>
        </p:txBody>
      </p:sp>
    </p:spTree>
    <p:extLst>
      <p:ext uri="{BB962C8B-B14F-4D97-AF65-F5344CB8AC3E}">
        <p14:creationId xmlns:p14="http://schemas.microsoft.com/office/powerpoint/2010/main" val="270226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Healthy Hunger-Free Kids Act </a:t>
            </a:r>
            <a:br>
              <a:rPr lang="en-US" dirty="0" smtClean="0"/>
            </a:br>
            <a:r>
              <a:rPr lang="en-US" dirty="0" smtClean="0"/>
              <a:t>Breakfast Meal Pattern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Breakfast Meal Pattern requirements phased in over the course of two years </a:t>
            </a:r>
          </a:p>
          <a:p>
            <a:pPr lvl="1"/>
            <a:r>
              <a:rPr lang="en-US" dirty="0" smtClean="0"/>
              <a:t>2013-14 SY: </a:t>
            </a:r>
          </a:p>
          <a:p>
            <a:pPr lvl="2"/>
            <a:r>
              <a:rPr lang="en-US" dirty="0" smtClean="0"/>
              <a:t>Follow food-based menu planning approach</a:t>
            </a:r>
          </a:p>
          <a:p>
            <a:pPr lvl="2"/>
            <a:r>
              <a:rPr lang="en-US" dirty="0" smtClean="0"/>
              <a:t>Meet calorie ranges and nutrient standards</a:t>
            </a:r>
          </a:p>
          <a:p>
            <a:pPr lvl="2"/>
            <a:r>
              <a:rPr lang="en-US" dirty="0" smtClean="0"/>
              <a:t>Eliminate trans-fat</a:t>
            </a:r>
          </a:p>
          <a:p>
            <a:pPr lvl="2"/>
            <a:r>
              <a:rPr lang="en-US" dirty="0" smtClean="0"/>
              <a:t>Ensure half of all grains offered are whole-grain rich</a:t>
            </a:r>
          </a:p>
          <a:p>
            <a:pPr lvl="1"/>
            <a:endParaRPr lang="en-US" dirty="0"/>
          </a:p>
          <a:p>
            <a:pPr lvl="1"/>
            <a:r>
              <a:rPr lang="en-US" dirty="0" smtClean="0"/>
              <a:t>2014-15 SY:</a:t>
            </a:r>
          </a:p>
          <a:p>
            <a:pPr lvl="2"/>
            <a:r>
              <a:rPr lang="en-US" dirty="0"/>
              <a:t>Follow food-based menu planning approach</a:t>
            </a:r>
          </a:p>
          <a:p>
            <a:pPr lvl="2"/>
            <a:r>
              <a:rPr lang="en-US" dirty="0"/>
              <a:t>Meet calorie ranges and nutrient standards</a:t>
            </a:r>
          </a:p>
          <a:p>
            <a:pPr lvl="2"/>
            <a:r>
              <a:rPr lang="en-US" dirty="0"/>
              <a:t>Eliminate trans-fat</a:t>
            </a:r>
          </a:p>
          <a:p>
            <a:pPr lvl="2"/>
            <a:r>
              <a:rPr lang="en-US" dirty="0"/>
              <a:t>Ensure </a:t>
            </a:r>
            <a:r>
              <a:rPr lang="en-US" u="sng" dirty="0" smtClean="0"/>
              <a:t>ALL</a:t>
            </a:r>
            <a:r>
              <a:rPr lang="en-US" dirty="0" smtClean="0"/>
              <a:t> grains </a:t>
            </a:r>
            <a:r>
              <a:rPr lang="en-US" dirty="0"/>
              <a:t>offered are whole-grain </a:t>
            </a:r>
            <a:r>
              <a:rPr lang="en-US" dirty="0" smtClean="0"/>
              <a:t>rich</a:t>
            </a:r>
          </a:p>
          <a:p>
            <a:pPr lvl="2"/>
            <a:r>
              <a:rPr lang="en-US" dirty="0" smtClean="0"/>
              <a:t>Additional fruit requirement</a:t>
            </a:r>
          </a:p>
          <a:p>
            <a:pPr lvl="2"/>
            <a:r>
              <a:rPr lang="en-US" dirty="0" smtClean="0"/>
              <a:t>Meat/Meat Alternative options may be substituted once Bread/Grain requirement is met</a:t>
            </a:r>
          </a:p>
          <a:p>
            <a:pPr lvl="2"/>
            <a:r>
              <a:rPr lang="en-US" dirty="0" smtClean="0"/>
              <a:t>Intermediate sodium specifications established for 14-15 SY. </a:t>
            </a:r>
          </a:p>
          <a:p>
            <a:pPr lvl="1"/>
            <a:endParaRPr lang="en-US" dirty="0" smtClean="0"/>
          </a:p>
          <a:p>
            <a:pPr lvl="1"/>
            <a:endParaRPr lang="en-US" dirty="0"/>
          </a:p>
        </p:txBody>
      </p:sp>
    </p:spTree>
    <p:extLst>
      <p:ext uri="{BB962C8B-B14F-4D97-AF65-F5344CB8AC3E}">
        <p14:creationId xmlns:p14="http://schemas.microsoft.com/office/powerpoint/2010/main" val="1531204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l="16666" t="13076" r="16346" b="15128"/>
          <a:stretch/>
        </p:blipFill>
        <p:spPr bwMode="auto">
          <a:xfrm>
            <a:off x="0" y="533400"/>
            <a:ext cx="8991600" cy="617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4911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USDA Guidelines for School Meal Programs</a:t>
            </a:r>
            <a:endParaRPr lang="en-US" dirty="0"/>
          </a:p>
        </p:txBody>
      </p:sp>
      <p:sp>
        <p:nvSpPr>
          <p:cNvPr id="3" name="Content Placeholder 2"/>
          <p:cNvSpPr>
            <a:spLocks noGrp="1"/>
          </p:cNvSpPr>
          <p:nvPr>
            <p:ph idx="1"/>
          </p:nvPr>
        </p:nvSpPr>
        <p:spPr/>
        <p:txBody>
          <a:bodyPr/>
          <a:lstStyle/>
          <a:p>
            <a:r>
              <a:rPr lang="en-US" dirty="0" smtClean="0"/>
              <a:t>School meal standards have been set by USDA since the introduction of the programs in 1946</a:t>
            </a:r>
          </a:p>
          <a:p>
            <a:endParaRPr lang="en-US" dirty="0" smtClean="0"/>
          </a:p>
          <a:p>
            <a:r>
              <a:rPr lang="en-US" dirty="0" smtClean="0"/>
              <a:t>Standards are supposed to be updated every 5 years with the Dietary Guidelines for Americans</a:t>
            </a:r>
          </a:p>
          <a:p>
            <a:endParaRPr lang="en-US" dirty="0" smtClean="0"/>
          </a:p>
          <a:p>
            <a:r>
              <a:rPr lang="en-US" dirty="0" smtClean="0"/>
              <a:t>On January 2011, USDA proposed new rules very close to IOM recommendations</a:t>
            </a:r>
          </a:p>
          <a:p>
            <a:endParaRPr lang="en-US" dirty="0" smtClean="0"/>
          </a:p>
          <a:p>
            <a:r>
              <a:rPr lang="en-US" dirty="0" smtClean="0"/>
              <a:t>The last update before the finalized </a:t>
            </a:r>
            <a:r>
              <a:rPr lang="en-US" smtClean="0"/>
              <a:t>rule for the </a:t>
            </a:r>
            <a:r>
              <a:rPr lang="en-US" dirty="0" smtClean="0"/>
              <a:t>Healthy Hunger Free Kids Act, was in 1995</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33400"/>
            <a:ext cx="8648700" cy="1051560"/>
          </a:xfrm>
        </p:spPr>
        <p:txBody>
          <a:bodyPr>
            <a:noAutofit/>
          </a:bodyPr>
          <a:lstStyle/>
          <a:p>
            <a:pPr algn="ctr"/>
            <a:r>
              <a:rPr lang="en-US" sz="3600" b="1" dirty="0" smtClean="0"/>
              <a:t>New </a:t>
            </a:r>
            <a:r>
              <a:rPr lang="en-US" sz="3600" b="1" dirty="0"/>
              <a:t>Nutrition </a:t>
            </a:r>
            <a:r>
              <a:rPr lang="en-US" sz="3600" b="1" dirty="0" smtClean="0"/>
              <a:t>Standards Overview</a:t>
            </a:r>
            <a:endParaRPr lang="en-US" sz="3600" b="1" dirty="0"/>
          </a:p>
        </p:txBody>
      </p:sp>
      <p:sp>
        <p:nvSpPr>
          <p:cNvPr id="4" name="TextBox 3"/>
          <p:cNvSpPr txBox="1"/>
          <p:nvPr/>
        </p:nvSpPr>
        <p:spPr>
          <a:xfrm>
            <a:off x="914400" y="1479392"/>
            <a:ext cx="7696200" cy="3170099"/>
          </a:xfrm>
          <a:prstGeom prst="rect">
            <a:avLst/>
          </a:prstGeom>
          <a:noFill/>
        </p:spPr>
        <p:txBody>
          <a:bodyPr wrap="square" rtlCol="0">
            <a:spAutoFit/>
          </a:bodyPr>
          <a:lstStyle/>
          <a:p>
            <a:pPr>
              <a:lnSpc>
                <a:spcPct val="150000"/>
              </a:lnSpc>
            </a:pPr>
            <a:r>
              <a:rPr lang="en-US" dirty="0" smtClean="0"/>
              <a:t>As a part of the Healthy Hunger-Free Kids Act of 2010, </a:t>
            </a:r>
            <a:r>
              <a:rPr lang="en-US" u="sng" dirty="0" smtClean="0"/>
              <a:t>the new Smart Snacks in School rules affect “competitive foods” sold in schools, which include vending machines, a la carte lunch lines, and in student stores. </a:t>
            </a:r>
            <a:r>
              <a:rPr lang="en-US" dirty="0" smtClean="0"/>
              <a:t>These snacks and beverages are purchased outside of the regular meals provided by the school, and “compete” with the nutritionally regulated  and reimbursable national school lunch and breakfast programs. </a:t>
            </a:r>
          </a:p>
          <a:p>
            <a:endParaRPr lang="en-US" dirty="0" smtClean="0"/>
          </a:p>
          <a:p>
            <a:endParaRPr lang="en-US" sz="2000" dirty="0"/>
          </a:p>
        </p:txBody>
      </p:sp>
      <p:pic>
        <p:nvPicPr>
          <p:cNvPr id="5" name="Picture 4"/>
          <p:cNvPicPr>
            <a:picLocks noChangeAspect="1"/>
          </p:cNvPicPr>
          <p:nvPr/>
        </p:nvPicPr>
        <p:blipFill>
          <a:blip r:embed="rId3" cstate="print"/>
          <a:stretch>
            <a:fillRect/>
          </a:stretch>
        </p:blipFill>
        <p:spPr>
          <a:xfrm>
            <a:off x="2895600" y="4267200"/>
            <a:ext cx="3065780" cy="2138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6657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343900" cy="990600"/>
          </a:xfrm>
        </p:spPr>
        <p:txBody>
          <a:bodyPr>
            <a:normAutofit fontScale="90000"/>
          </a:bodyPr>
          <a:lstStyle/>
          <a:p>
            <a:pPr algn="ctr"/>
            <a:r>
              <a:rPr lang="en-US" b="1" dirty="0" smtClean="0"/>
              <a:t>Potential effects of Smart Snack Standard Implementation</a:t>
            </a:r>
            <a:endParaRPr lang="en-US" b="1" dirty="0"/>
          </a:p>
        </p:txBody>
      </p:sp>
      <p:sp>
        <p:nvSpPr>
          <p:cNvPr id="3" name="Content Placeholder 2"/>
          <p:cNvSpPr txBox="1">
            <a:spLocks/>
          </p:cNvSpPr>
          <p:nvPr/>
        </p:nvSpPr>
        <p:spPr>
          <a:xfrm>
            <a:off x="685800" y="2057400"/>
            <a:ext cx="7696200" cy="4335262"/>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smtClean="0"/>
              <a:t>Compromise </a:t>
            </a:r>
            <a:r>
              <a:rPr lang="en-US" sz="1800" dirty="0"/>
              <a:t>r</a:t>
            </a:r>
            <a:r>
              <a:rPr lang="en-US" sz="1800" dirty="0" smtClean="0"/>
              <a:t>evenue </a:t>
            </a:r>
            <a:r>
              <a:rPr lang="en-US" sz="1800" dirty="0"/>
              <a:t>s</a:t>
            </a:r>
            <a:r>
              <a:rPr lang="en-US" sz="1800" dirty="0" smtClean="0"/>
              <a:t>tream</a:t>
            </a:r>
            <a:br>
              <a:rPr lang="en-US" sz="1800" dirty="0" smtClean="0"/>
            </a:br>
            <a:endParaRPr lang="en-US" sz="1800" dirty="0" smtClean="0"/>
          </a:p>
          <a:p>
            <a:r>
              <a:rPr lang="en-US" sz="1800" dirty="0" smtClean="0"/>
              <a:t>Establish a uniform description of healthy snacks on campus</a:t>
            </a:r>
            <a:br>
              <a:rPr lang="en-US" sz="1800" dirty="0" smtClean="0"/>
            </a:br>
            <a:endParaRPr lang="en-US" sz="1800" dirty="0" smtClean="0"/>
          </a:p>
          <a:p>
            <a:r>
              <a:rPr lang="en-US" sz="1800" dirty="0" smtClean="0"/>
              <a:t>Broaden the scope of the School Nutrition Director and</a:t>
            </a:r>
            <a:br>
              <a:rPr lang="en-US" sz="1800" dirty="0" smtClean="0"/>
            </a:br>
            <a:r>
              <a:rPr lang="en-US" sz="1800" dirty="0" smtClean="0"/>
              <a:t> Administration staff</a:t>
            </a:r>
            <a:br>
              <a:rPr lang="en-US" sz="1800" dirty="0" smtClean="0"/>
            </a:br>
            <a:endParaRPr lang="en-US" sz="1800" dirty="0" smtClean="0"/>
          </a:p>
          <a:p>
            <a:r>
              <a:rPr lang="en-US" sz="1800" dirty="0" smtClean="0"/>
              <a:t>Promote students bringing their own snacks</a:t>
            </a:r>
            <a:br>
              <a:rPr lang="en-US" sz="1800" dirty="0" smtClean="0"/>
            </a:br>
            <a:endParaRPr lang="en-US" sz="1800" dirty="0" smtClean="0"/>
          </a:p>
          <a:p>
            <a:r>
              <a:rPr lang="en-US" sz="1800" dirty="0" smtClean="0"/>
              <a:t>Question who, what, and how nutrition education is provided</a:t>
            </a:r>
            <a:br>
              <a:rPr lang="en-US" sz="1800" dirty="0" smtClean="0"/>
            </a:br>
            <a:endParaRPr lang="en-US" sz="1800" dirty="0" smtClean="0"/>
          </a:p>
          <a:p>
            <a:r>
              <a:rPr lang="en-US" sz="1800" dirty="0" smtClean="0"/>
              <a:t>Clarify fundraising exemption by MDE</a:t>
            </a:r>
          </a:p>
          <a:p>
            <a:endParaRPr lang="en-US" sz="1800" b="1" dirty="0" smtClean="0"/>
          </a:p>
          <a:p>
            <a:endParaRPr lang="en-US" sz="1600" dirty="0" smtClean="0"/>
          </a:p>
          <a:p>
            <a:pPr lvl="1"/>
            <a:endParaRPr lang="en-US" sz="800" dirty="0"/>
          </a:p>
        </p:txBody>
      </p:sp>
    </p:spTree>
    <p:extLst>
      <p:ext uri="{BB962C8B-B14F-4D97-AF65-F5344CB8AC3E}">
        <p14:creationId xmlns:p14="http://schemas.microsoft.com/office/powerpoint/2010/main" val="406099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34400" cy="1051560"/>
          </a:xfrm>
        </p:spPr>
        <p:txBody>
          <a:bodyPr anchor="ctr" anchorCtr="0">
            <a:noAutofit/>
          </a:bodyPr>
          <a:lstStyle/>
          <a:p>
            <a:pPr algn="ctr"/>
            <a:r>
              <a:rPr lang="en-US" b="1" dirty="0"/>
              <a:t>What do the new standards do</a:t>
            </a:r>
            <a:r>
              <a:rPr lang="en-US" b="1" dirty="0" smtClean="0"/>
              <a:t>?</a:t>
            </a:r>
            <a:endParaRPr lang="en-US" dirty="0">
              <a:solidFill>
                <a:srgbClr val="0070C0"/>
              </a:solidFill>
            </a:endParaRPr>
          </a:p>
        </p:txBody>
      </p:sp>
      <p:sp>
        <p:nvSpPr>
          <p:cNvPr id="4" name="TextBox 3"/>
          <p:cNvSpPr txBox="1"/>
          <p:nvPr/>
        </p:nvSpPr>
        <p:spPr>
          <a:xfrm>
            <a:off x="990600" y="1676399"/>
            <a:ext cx="7179528" cy="3600986"/>
          </a:xfrm>
          <a:prstGeom prst="rect">
            <a:avLst/>
          </a:prstGeom>
          <a:noFill/>
        </p:spPr>
        <p:txBody>
          <a:bodyPr wrap="square" rtlCol="0">
            <a:spAutoFit/>
          </a:bodyPr>
          <a:lstStyle/>
          <a:p>
            <a:pPr marL="285750" indent="-285750">
              <a:lnSpc>
                <a:spcPct val="150000"/>
              </a:lnSpc>
              <a:buFont typeface="Arial" pitchFamily="34" charset="0"/>
              <a:buChar char="•"/>
            </a:pPr>
            <a:r>
              <a:rPr lang="en-US" dirty="0" smtClean="0"/>
              <a:t>Allow schools to offer healthier snack foods and limit ”junk foods”</a:t>
            </a:r>
          </a:p>
          <a:p>
            <a:pPr marL="285750" indent="-285750">
              <a:lnSpc>
                <a:spcPct val="150000"/>
              </a:lnSpc>
              <a:buFont typeface="Arial" pitchFamily="34" charset="0"/>
              <a:buChar char="•"/>
            </a:pPr>
            <a:r>
              <a:rPr lang="en-US" dirty="0" smtClean="0"/>
              <a:t>Set standards for fat, saturated fat, sugar and sodium content</a:t>
            </a:r>
          </a:p>
          <a:p>
            <a:pPr marL="285750" indent="-285750">
              <a:lnSpc>
                <a:spcPct val="150000"/>
              </a:lnSpc>
              <a:buFont typeface="Arial" pitchFamily="34" charset="0"/>
              <a:buChar char="•"/>
            </a:pPr>
            <a:r>
              <a:rPr lang="en-US" dirty="0" smtClean="0"/>
              <a:t>Promote snacks that have main ingredient listed as either:</a:t>
            </a:r>
          </a:p>
          <a:p>
            <a:pPr marL="742950" lvl="1" indent="-285750">
              <a:lnSpc>
                <a:spcPct val="150000"/>
              </a:lnSpc>
              <a:buFont typeface="Arial" pitchFamily="34" charset="0"/>
              <a:buChar char="•"/>
            </a:pPr>
            <a:r>
              <a:rPr lang="en-US" dirty="0" smtClean="0"/>
              <a:t>Whole grain</a:t>
            </a:r>
          </a:p>
          <a:p>
            <a:pPr marL="742950" lvl="1" indent="-285750">
              <a:lnSpc>
                <a:spcPct val="150000"/>
              </a:lnSpc>
              <a:buFont typeface="Arial" pitchFamily="34" charset="0"/>
              <a:buChar char="•"/>
            </a:pPr>
            <a:r>
              <a:rPr lang="en-US" dirty="0" smtClean="0"/>
              <a:t>Low-fat dairy</a:t>
            </a:r>
          </a:p>
          <a:p>
            <a:pPr marL="742950" lvl="1" indent="-285750">
              <a:lnSpc>
                <a:spcPct val="150000"/>
              </a:lnSpc>
              <a:buFont typeface="Arial" pitchFamily="34" charset="0"/>
              <a:buChar char="•"/>
            </a:pPr>
            <a:r>
              <a:rPr lang="en-US" dirty="0" smtClean="0"/>
              <a:t>Fruit</a:t>
            </a:r>
          </a:p>
          <a:p>
            <a:pPr marL="742950" lvl="1" indent="-285750">
              <a:lnSpc>
                <a:spcPct val="150000"/>
              </a:lnSpc>
              <a:buFont typeface="Arial" pitchFamily="34" charset="0"/>
              <a:buChar char="•"/>
            </a:pPr>
            <a:r>
              <a:rPr lang="en-US" dirty="0" smtClean="0"/>
              <a:t>Vegetable  </a:t>
            </a:r>
          </a:p>
          <a:p>
            <a:pPr marL="742950" lvl="1" indent="-285750">
              <a:lnSpc>
                <a:spcPct val="150000"/>
              </a:lnSpc>
              <a:buFont typeface="Arial" pitchFamily="34" charset="0"/>
              <a:buChar char="•"/>
            </a:pPr>
            <a:r>
              <a:rPr lang="en-US" dirty="0" smtClean="0"/>
              <a:t>Protein</a:t>
            </a:r>
          </a:p>
          <a:p>
            <a:pPr>
              <a:lnSpc>
                <a:spcPct val="150000"/>
              </a:lnSpc>
            </a:pPr>
            <a:endParaRPr lang="en-US" sz="800" dirty="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
          <a:stretch/>
        </p:blipFill>
        <p:spPr bwMode="auto">
          <a:xfrm>
            <a:off x="4099932" y="3480609"/>
            <a:ext cx="3378646" cy="22426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937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Where do the standards apply?</a:t>
            </a:r>
            <a:endParaRPr lang="en-US" sz="3600" b="1" dirty="0"/>
          </a:p>
        </p:txBody>
      </p:sp>
      <p:sp>
        <p:nvSpPr>
          <p:cNvPr id="3" name="Content Placeholder 2"/>
          <p:cNvSpPr>
            <a:spLocks noGrp="1"/>
          </p:cNvSpPr>
          <p:nvPr>
            <p:ph idx="1"/>
          </p:nvPr>
        </p:nvSpPr>
        <p:spPr>
          <a:xfrm>
            <a:off x="1066800" y="1905000"/>
            <a:ext cx="6934200" cy="990600"/>
          </a:xfrm>
        </p:spPr>
        <p:txBody>
          <a:bodyPr>
            <a:noAutofit/>
          </a:bodyPr>
          <a:lstStyle/>
          <a:p>
            <a:pPr marL="0" indent="0">
              <a:lnSpc>
                <a:spcPct val="150000"/>
              </a:lnSpc>
              <a:buNone/>
            </a:pPr>
            <a:r>
              <a:rPr lang="en-US" sz="1800" b="1" dirty="0" smtClean="0"/>
              <a:t>School campus</a:t>
            </a:r>
            <a:r>
              <a:rPr lang="en-US" sz="1800" dirty="0" smtClean="0"/>
              <a:t>: All areas of the property under the jurisdiction of the school that are accessible to students during the school day.</a:t>
            </a:r>
            <a:endParaRPr lang="en-US"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527474"/>
            <a:ext cx="3733800" cy="23750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67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41" y="609600"/>
            <a:ext cx="8839200" cy="1051560"/>
          </a:xfrm>
        </p:spPr>
        <p:txBody>
          <a:bodyPr anchor="ctr" anchorCtr="0">
            <a:noAutofit/>
          </a:bodyPr>
          <a:lstStyle/>
          <a:p>
            <a:pPr algn="ctr"/>
            <a:r>
              <a:rPr lang="en-US" sz="3600" b="1" dirty="0"/>
              <a:t>When do </a:t>
            </a:r>
            <a:r>
              <a:rPr lang="en-US" sz="3600" b="1" dirty="0" smtClean="0"/>
              <a:t>the standards apply?</a:t>
            </a:r>
            <a:endParaRPr lang="en-US" sz="3600" dirty="0">
              <a:solidFill>
                <a:srgbClr val="0070C0"/>
              </a:solidFill>
            </a:endParaRPr>
          </a:p>
        </p:txBody>
      </p:sp>
      <p:sp>
        <p:nvSpPr>
          <p:cNvPr id="4" name="TextBox 3"/>
          <p:cNvSpPr txBox="1"/>
          <p:nvPr/>
        </p:nvSpPr>
        <p:spPr>
          <a:xfrm>
            <a:off x="547141" y="2438400"/>
            <a:ext cx="8153400" cy="2585323"/>
          </a:xfrm>
          <a:prstGeom prst="rect">
            <a:avLst/>
          </a:prstGeom>
          <a:noFill/>
        </p:spPr>
        <p:txBody>
          <a:bodyPr wrap="square" rtlCol="0">
            <a:spAutoFit/>
          </a:bodyPr>
          <a:lstStyle/>
          <a:p>
            <a:pPr marL="285750" indent="-285750">
              <a:buFont typeface="Arial" pitchFamily="34" charset="0"/>
              <a:buChar char="•"/>
            </a:pPr>
            <a:r>
              <a:rPr lang="en-US" u="sng" dirty="0" smtClean="0"/>
              <a:t>New standards begin July 1, 2014</a:t>
            </a:r>
          </a:p>
          <a:p>
            <a:pPr marL="285750" indent="-285750">
              <a:buFont typeface="Arial" pitchFamily="34" charset="0"/>
              <a:buChar char="•"/>
            </a:pPr>
            <a:endParaRPr lang="en-US" dirty="0" smtClean="0"/>
          </a:p>
          <a:p>
            <a:pPr marL="285750" indent="-285750">
              <a:buFont typeface="Arial" pitchFamily="34" charset="0"/>
              <a:buChar char="•"/>
            </a:pPr>
            <a:r>
              <a:rPr lang="en-US" dirty="0" smtClean="0"/>
              <a:t>Schools are allowed one year, the current 2013-2014 academic school year to make necessary adjustments to the school food environment.</a:t>
            </a:r>
          </a:p>
          <a:p>
            <a:endParaRPr lang="en-US" dirty="0"/>
          </a:p>
          <a:p>
            <a:pPr marL="285750" indent="-285750">
              <a:buFont typeface="Arial" pitchFamily="34" charset="0"/>
              <a:buChar char="•"/>
            </a:pPr>
            <a:r>
              <a:rPr lang="en-US" dirty="0" smtClean="0"/>
              <a:t>USDA offers training and technical assistance as schools transition to the new standards.</a:t>
            </a:r>
          </a:p>
          <a:p>
            <a:endParaRPr lang="en-US" dirty="0" smtClean="0"/>
          </a:p>
          <a:p>
            <a:pPr marL="285750" indent="-285750">
              <a:buFont typeface="Arial" pitchFamily="34" charset="0"/>
              <a:buChar char="•"/>
            </a:pPr>
            <a:r>
              <a:rPr lang="en-US" dirty="0" smtClean="0"/>
              <a:t>Provide feedback to USDA during implementation.</a:t>
            </a:r>
            <a:endParaRPr lang="en-US" dirty="0"/>
          </a:p>
        </p:txBody>
      </p:sp>
    </p:spTree>
    <p:extLst>
      <p:ext uri="{BB962C8B-B14F-4D97-AF65-F5344CB8AC3E}">
        <p14:creationId xmlns:p14="http://schemas.microsoft.com/office/powerpoint/2010/main" val="4271285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29" y="457200"/>
            <a:ext cx="8763000" cy="1051560"/>
          </a:xfrm>
        </p:spPr>
        <p:txBody>
          <a:bodyPr anchor="ctr" anchorCtr="0">
            <a:noAutofit/>
          </a:bodyPr>
          <a:lstStyle/>
          <a:p>
            <a:pPr algn="ctr"/>
            <a:r>
              <a:rPr lang="en-US" sz="3600" b="1" dirty="0"/>
              <a:t>Why are the new standards necessary</a:t>
            </a:r>
            <a:r>
              <a:rPr lang="en-US" sz="3600" b="1" dirty="0" smtClean="0"/>
              <a:t>? </a:t>
            </a:r>
            <a:endParaRPr lang="en-US" sz="3600" b="1" dirty="0"/>
          </a:p>
        </p:txBody>
      </p:sp>
      <p:sp>
        <p:nvSpPr>
          <p:cNvPr id="4" name="TextBox 3"/>
          <p:cNvSpPr txBox="1"/>
          <p:nvPr/>
        </p:nvSpPr>
        <p:spPr>
          <a:xfrm>
            <a:off x="498629" y="1371600"/>
            <a:ext cx="8229600" cy="2215991"/>
          </a:xfrm>
          <a:prstGeom prst="rect">
            <a:avLst/>
          </a:prstGeom>
          <a:noFill/>
        </p:spPr>
        <p:txBody>
          <a:bodyPr wrap="square" rtlCol="0">
            <a:spAutoFit/>
          </a:bodyPr>
          <a:lstStyle/>
          <a:p>
            <a:pPr marL="285750" indent="-285750">
              <a:buFont typeface="Arial" pitchFamily="34" charset="0"/>
              <a:buChar char="•"/>
            </a:pPr>
            <a:r>
              <a:rPr lang="en-US" dirty="0" smtClean="0"/>
              <a:t>Nearly one third of children in America are at risk for preventable diseases such as diabetes and heart disease due to being overweight or obese.</a:t>
            </a:r>
          </a:p>
          <a:p>
            <a:endParaRPr lang="en-US" sz="800" dirty="0" smtClean="0"/>
          </a:p>
          <a:p>
            <a:pPr marL="285750" indent="-285750">
              <a:buFont typeface="Arial" pitchFamily="34" charset="0"/>
              <a:buChar char="•"/>
            </a:pPr>
            <a:r>
              <a:rPr lang="en-US" dirty="0" smtClean="0"/>
              <a:t>If unaddressed, health experts predict this generation may be the first to live shorter lives than their parents.</a:t>
            </a:r>
          </a:p>
          <a:p>
            <a:endParaRPr lang="en-US" sz="800" dirty="0" smtClean="0"/>
          </a:p>
          <a:p>
            <a:pPr marL="285750" indent="-285750">
              <a:buFont typeface="Arial" pitchFamily="34" charset="0"/>
              <a:buChar char="•"/>
            </a:pPr>
            <a:r>
              <a:rPr lang="en-US" dirty="0" smtClean="0"/>
              <a:t>Improving the nutritional profile of all foods sold in school is critical to:</a:t>
            </a:r>
          </a:p>
          <a:p>
            <a:pPr marL="742950" lvl="1" indent="-285750">
              <a:buFont typeface="Arial" pitchFamily="34" charset="0"/>
              <a:buChar char="•"/>
            </a:pPr>
            <a:r>
              <a:rPr lang="en-US" sz="1600" dirty="0" smtClean="0"/>
              <a:t>Improve diet and overall health of American children</a:t>
            </a:r>
          </a:p>
          <a:p>
            <a:pPr marL="742950" lvl="1" indent="-285750">
              <a:buFont typeface="Arial" pitchFamily="34" charset="0"/>
              <a:buChar char="•"/>
            </a:pPr>
            <a:r>
              <a:rPr lang="en-US" sz="1600" dirty="0" smtClean="0"/>
              <a:t>Ensure children from all income levels adopt healthful eating habits</a:t>
            </a:r>
            <a:endParaRPr lang="en-US" sz="1600" dirty="0"/>
          </a:p>
        </p:txBody>
      </p:sp>
      <p:pic>
        <p:nvPicPr>
          <p:cNvPr id="2052" name="Picture 4" descr="http://maggiecakes.files.wordpress.com/2011/03/rates-of-childhood-obesity.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67000" y="3724183"/>
            <a:ext cx="3631382" cy="286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0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04" y="685800"/>
            <a:ext cx="8888397" cy="1051560"/>
          </a:xfrm>
        </p:spPr>
        <p:txBody>
          <a:bodyPr anchor="ctr" anchorCtr="0">
            <a:noAutofit/>
          </a:bodyPr>
          <a:lstStyle/>
          <a:p>
            <a:pPr algn="ctr"/>
            <a:r>
              <a:rPr lang="en-US" sz="3600" b="1" dirty="0"/>
              <a:t>How did </a:t>
            </a:r>
            <a:r>
              <a:rPr lang="en-US" sz="3600" b="1" dirty="0" smtClean="0"/>
              <a:t>the USDA </a:t>
            </a:r>
            <a:r>
              <a:rPr lang="en-US" sz="3600" b="1" dirty="0"/>
              <a:t>determine the </a:t>
            </a:r>
            <a:r>
              <a:rPr lang="en-US" sz="3600" b="1" dirty="0" smtClean="0"/>
              <a:t>           new </a:t>
            </a:r>
            <a:r>
              <a:rPr lang="en-US" sz="3600" b="1" dirty="0"/>
              <a:t>standards</a:t>
            </a:r>
            <a:r>
              <a:rPr lang="en-US" sz="3600" b="1" dirty="0" smtClean="0"/>
              <a:t>?</a:t>
            </a:r>
            <a:endParaRPr lang="en-US" sz="3600" dirty="0">
              <a:solidFill>
                <a:srgbClr val="0070C0"/>
              </a:solidFill>
            </a:endParaRPr>
          </a:p>
        </p:txBody>
      </p:sp>
      <p:sp>
        <p:nvSpPr>
          <p:cNvPr id="4" name="TextBox 3"/>
          <p:cNvSpPr txBox="1"/>
          <p:nvPr/>
        </p:nvSpPr>
        <p:spPr>
          <a:xfrm>
            <a:off x="427511" y="2133600"/>
            <a:ext cx="8327994" cy="3693319"/>
          </a:xfrm>
          <a:prstGeom prst="rect">
            <a:avLst/>
          </a:prstGeom>
          <a:noFill/>
        </p:spPr>
        <p:txBody>
          <a:bodyPr wrap="square" rtlCol="0">
            <a:spAutoFit/>
          </a:bodyPr>
          <a:lstStyle/>
          <a:p>
            <a:pPr marL="285750" indent="-285750">
              <a:buFont typeface="Arial" pitchFamily="34" charset="0"/>
              <a:buChar char="•"/>
            </a:pPr>
            <a:r>
              <a:rPr lang="en-US" dirty="0" smtClean="0"/>
              <a:t>Received 250,000 stakeholder comments from parents, teachers, food service professionals, health professionals, industry, etc.</a:t>
            </a:r>
          </a:p>
          <a:p>
            <a:pPr marL="285750" indent="-285750">
              <a:buFont typeface="Arial" pitchFamily="34" charset="0"/>
              <a:buChar char="•"/>
            </a:pPr>
            <a:endParaRPr lang="en-US" dirty="0"/>
          </a:p>
          <a:p>
            <a:pPr marL="285750" indent="-285750">
              <a:buFont typeface="Arial" pitchFamily="34" charset="0"/>
              <a:buChar char="•"/>
            </a:pPr>
            <a:r>
              <a:rPr lang="en-US" dirty="0" smtClean="0"/>
              <a:t>Reviewed existing school nutrition standards, nutrition standards developed by other entities, and expert recommendations from the Institute of Medicine and the Dietary Guidelines for Americans.</a:t>
            </a:r>
          </a:p>
          <a:p>
            <a:endParaRPr lang="en-US" dirty="0" smtClean="0"/>
          </a:p>
          <a:p>
            <a:pPr marL="285750" indent="-285750">
              <a:buFont typeface="Arial" pitchFamily="34" charset="0"/>
              <a:buChar char="•"/>
            </a:pPr>
            <a:r>
              <a:rPr lang="en-US" dirty="0" smtClean="0"/>
              <a:t>Resulted in balance of science-based nutrition standards with practical and flexible solutions to promote healthier eating at school, which were published in the Federal Register on February 8, 2013.</a:t>
            </a:r>
          </a:p>
          <a:p>
            <a:endParaRPr lang="en-US" dirty="0" smtClean="0"/>
          </a:p>
          <a:p>
            <a:pPr marL="285750" indent="-285750">
              <a:buFont typeface="Arial" pitchFamily="34" charset="0"/>
              <a:buChar char="•"/>
            </a:pPr>
            <a:r>
              <a:rPr lang="en-US" dirty="0" smtClean="0"/>
              <a:t>Information on the interim final rule are available at: www.fns.usda.gov/cnd/Governance/Legislation/allfoods.hmt</a:t>
            </a:r>
          </a:p>
        </p:txBody>
      </p:sp>
    </p:spTree>
    <p:extLst>
      <p:ext uri="{BB962C8B-B14F-4D97-AF65-F5344CB8AC3E}">
        <p14:creationId xmlns:p14="http://schemas.microsoft.com/office/powerpoint/2010/main" val="26362329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1825</TotalTime>
  <Words>1724</Words>
  <Application>Microsoft Office PowerPoint</Application>
  <PresentationFormat>On-screen Show (4:3)</PresentationFormat>
  <Paragraphs>256</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 Smart Snacks           In School </vt:lpstr>
      <vt:lpstr>Presentation Outline</vt:lpstr>
      <vt:lpstr>New Nutrition Standards Overview</vt:lpstr>
      <vt:lpstr>Potential effects of Smart Snack Standard Implementation</vt:lpstr>
      <vt:lpstr>What do the new standards do?</vt:lpstr>
      <vt:lpstr>Where do the standards apply?</vt:lpstr>
      <vt:lpstr>When do the standards apply?</vt:lpstr>
      <vt:lpstr>Why are the new standards necessary? </vt:lpstr>
      <vt:lpstr>How did the USDA determine the            new standards?</vt:lpstr>
      <vt:lpstr>“Smart Snacks in School” Timeline</vt:lpstr>
      <vt:lpstr>SNA Comments </vt:lpstr>
      <vt:lpstr>SNA Comments Continued</vt:lpstr>
      <vt:lpstr>Nutrition Standards for Foods</vt:lpstr>
      <vt:lpstr>General Nutrition Standards for Foods</vt:lpstr>
      <vt:lpstr>Specific Nutrient Standards for Foods</vt:lpstr>
      <vt:lpstr>Specific Nutrient Standards for Foods:</vt:lpstr>
      <vt:lpstr>Nutrition Standards for Beverages</vt:lpstr>
      <vt:lpstr>Nutrition Standards for Beverages</vt:lpstr>
      <vt:lpstr>Other Beverage Options for High School</vt:lpstr>
      <vt:lpstr>Caffeine Standards for Beverages</vt:lpstr>
      <vt:lpstr>Before &amp; After New Standards</vt:lpstr>
      <vt:lpstr>Monitoring and Compliance</vt:lpstr>
      <vt:lpstr>Implementation and Support</vt:lpstr>
      <vt:lpstr>PowerPoint Presentation</vt:lpstr>
      <vt:lpstr>Healthy Hunger-Free Kids Act  Breakfast Meal Pattern</vt:lpstr>
      <vt:lpstr>PowerPoint Presentation</vt:lpstr>
      <vt:lpstr>USDA Guidelines for School Meal Programs</vt:lpstr>
    </vt:vector>
  </TitlesOfParts>
  <Company>Rochester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Snacks in School</dc:title>
  <dc:creator>edfoodserv</dc:creator>
  <cp:lastModifiedBy>Sharon Maus</cp:lastModifiedBy>
  <cp:revision>137</cp:revision>
  <dcterms:created xsi:type="dcterms:W3CDTF">2013-12-03T15:07:40Z</dcterms:created>
  <dcterms:modified xsi:type="dcterms:W3CDTF">2014-04-14T18:14:31Z</dcterms:modified>
</cp:coreProperties>
</file>